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6"/>
  </p:notesMasterIdLst>
  <p:sldIdLst>
    <p:sldId id="289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hu7cm8+BbkPGSMenTHtZUHp8+7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376" y="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customschemas.google.com/relationships/presentationmetadata" Target="meta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172759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063981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825454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77690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34115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2" name="Google Shape;15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72443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847915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8" name="Google Shape;16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757764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2" name="Google Shape;18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047710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2" name="Google Shape;19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901470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763397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06750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890859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191262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0" name="Google Shape;23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42393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9" name="Google Shape;23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905236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7" name="Google Shape;24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585824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3" name="Google Shape;27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090659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0" name="Google Shape;28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905459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8" name="Google Shape;28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100857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6" name="Google Shape;29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484419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4" name="Google Shape;30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670910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2" name="Google Shape;31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7763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0164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2" name="Google Shape;32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946037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435256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8" name="Google Shape;33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01342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14865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" name="Google Shape;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57988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" name="Google Shape;8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55854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71757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" name="Google Shape;1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00208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" name="Google Shape;10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51940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85958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a3cb47e8c3_0_18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a3cb47e8c3_0_173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49" name="Google Shape;49;ga3cb47e8c3_0_17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3cb47e8c3_0_176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2" name="Google Shape;52;ga3cb47e8c3_0_176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ga3cb47e8c3_0_17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a3cb47e8c3_0_14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ga3cb47e8c3_0_14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ga3cb47e8c3_0_14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a3cb47e8c3_0_15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ga3cb47e8c3_0_15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a3cb47e8c3_0_141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24" name="Google Shape;24;ga3cb47e8c3_0_141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25" name="Google Shape;25;ga3cb47e8c3_0_14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a3cb47e8c3_0_145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8" name="Google Shape;28;ga3cb47e8c3_0_14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a3cb47e8c3_0_15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ga3cb47e8c3_0_15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" name="Google Shape;32;ga3cb47e8c3_0_152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3" name="Google Shape;33;ga3cb47e8c3_0_15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a3cb47e8c3_0_160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6" name="Google Shape;36;ga3cb47e8c3_0_160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ga3cb47e8c3_0_16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a3cb47e8c3_0_164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40" name="Google Shape;40;ga3cb47e8c3_0_16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a3cb47e8c3_0_167"/>
          <p:cNvSpPr/>
          <p:nvPr/>
        </p:nvSpPr>
        <p:spPr>
          <a:xfrm>
            <a:off x="6096000" y="33"/>
            <a:ext cx="6096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ga3cb47e8c3_0_167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4" name="Google Shape;44;ga3cb47e8c3_0_167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5" name="Google Shape;45;ga3cb47e8c3_0_167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ga3cb47e8c3_0_16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a3cb47e8c3_0_13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a3cb47e8c3_0_13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ga3cb47e8c3_0_13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sadkhanbmj@yahoo.com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71120" y="0"/>
            <a:ext cx="12263120" cy="6771084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endParaRPr lang="en-GB" sz="4000" dirty="0" smtClean="0">
              <a:solidFill>
                <a:srgbClr val="C00000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/>
            <a:endParaRPr lang="en-GB" sz="4000" dirty="0">
              <a:solidFill>
                <a:srgbClr val="C00000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/>
            <a:endParaRPr lang="en-GB" sz="4000" dirty="0" smtClean="0">
              <a:solidFill>
                <a:srgbClr val="C00000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/>
            <a:endParaRPr lang="en-GB" sz="4000" dirty="0">
              <a:solidFill>
                <a:srgbClr val="C00000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/>
            <a:r>
              <a:rPr lang="en-GB" sz="4000" dirty="0" err="1" smtClean="0">
                <a:solidFill>
                  <a:srgbClr val="C00000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Dr</a:t>
            </a:r>
            <a:r>
              <a:rPr lang="en-GB" sz="4000" dirty="0" err="1">
                <a:solidFill>
                  <a:srgbClr val="C00000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.</a:t>
            </a:r>
            <a:r>
              <a:rPr lang="en-GB" sz="4000" dirty="0">
                <a:solidFill>
                  <a:srgbClr val="C00000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</a:t>
            </a:r>
            <a:r>
              <a:rPr lang="en-GB" sz="4000" dirty="0" err="1">
                <a:solidFill>
                  <a:srgbClr val="C00000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Md</a:t>
            </a:r>
            <a:r>
              <a:rPr lang="en-GB" sz="4000" dirty="0">
                <a:solidFill>
                  <a:srgbClr val="C00000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Asaduzzaman </a:t>
            </a:r>
            <a:r>
              <a:rPr lang="en-GB" sz="4000" dirty="0" smtClean="0">
                <a:solidFill>
                  <a:srgbClr val="C00000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Khan</a:t>
            </a:r>
          </a:p>
          <a:p>
            <a:pPr algn="ctr"/>
            <a:r>
              <a:rPr lang="en-GB" sz="24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Email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asadkhanbmj@yahoo.com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GB" sz="4000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/>
            </a:r>
            <a:br>
              <a:rPr lang="en-GB" sz="4000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</a:br>
            <a:r>
              <a:rPr lang="en-GB" sz="30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GB" sz="30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Brac</a:t>
            </a:r>
            <a:r>
              <a:rPr lang="en-GB" sz="30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University, 2023]</a:t>
            </a:r>
            <a:endParaRPr lang="en-GB" sz="4000" dirty="0" smtClean="0">
              <a:solidFill>
                <a:schemeClr val="bg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algn="ctr"/>
            <a:r>
              <a:rPr lang="en-GB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 to </a:t>
            </a:r>
            <a:r>
              <a:rPr lang="en-GB" sz="28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Biology </a:t>
            </a:r>
            <a:r>
              <a:rPr lang="en-GB" sz="28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GB" sz="2800" i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BIO 101</a:t>
            </a:r>
            <a:r>
              <a:rPr lang="en-GB" sz="28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), Section </a:t>
            </a:r>
            <a:r>
              <a:rPr lang="en-GB" sz="28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  <a:p>
            <a:pPr algn="ctr"/>
            <a:endParaRPr lang="en-GB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GB" sz="28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GB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890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"/>
          <p:cNvSpPr txBox="1">
            <a:spLocks noGrp="1"/>
          </p:cNvSpPr>
          <p:nvPr>
            <p:ph type="body" idx="1"/>
          </p:nvPr>
        </p:nvSpPr>
        <p:spPr>
          <a:xfrm>
            <a:off x="622300" y="1846262"/>
            <a:ext cx="11026775" cy="286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0487" marR="0" lvl="0" indent="-177800" algn="just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Life has the tendency to evolve which we call evolution</a:t>
            </a:r>
            <a:endParaRPr sz="24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487" marR="0" lvl="0" indent="-17780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7030A0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Evolution </a:t>
            </a:r>
            <a:r>
              <a:rPr lang="en-US" sz="2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is the genetically based change in a line of descent over time</a:t>
            </a:r>
            <a:endParaRPr sz="24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890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9"/>
          <p:cNvSpPr txBox="1"/>
          <p:nvPr/>
        </p:nvSpPr>
        <p:spPr>
          <a:xfrm>
            <a:off x="8764587" y="5181600"/>
            <a:ext cx="2925762" cy="13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4600" y="3341687"/>
            <a:ext cx="6858000" cy="283051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9"/>
          <p:cNvSpPr txBox="1"/>
          <p:nvPr/>
        </p:nvSpPr>
        <p:spPr>
          <a:xfrm>
            <a:off x="657225" y="433387"/>
            <a:ext cx="10772775" cy="165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0B4C8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rgbClr val="50B4C8"/>
                </a:solidFill>
                <a:latin typeface="Calibri"/>
                <a:ea typeface="Calibri"/>
                <a:cs typeface="Calibri"/>
                <a:sym typeface="Calibri"/>
              </a:rPr>
              <a:t>What Is Life? (cont.)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"/>
          <p:cNvSpPr txBox="1">
            <a:spLocks noGrp="1"/>
          </p:cNvSpPr>
          <p:nvPr>
            <p:ph type="title"/>
          </p:nvPr>
        </p:nvSpPr>
        <p:spPr>
          <a:xfrm>
            <a:off x="657225" y="0"/>
            <a:ext cx="10772775" cy="165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0B4C8"/>
              </a:buClr>
              <a:buSzPts val="5400"/>
              <a:buFont typeface="Calibri"/>
              <a:buNone/>
            </a:pPr>
            <a:r>
              <a:rPr lang="en-US" sz="5400" b="0" u="none">
                <a:solidFill>
                  <a:srgbClr val="50B4C8"/>
                </a:solidFill>
                <a:latin typeface="Calibri"/>
                <a:ea typeface="Calibri"/>
                <a:cs typeface="Calibri"/>
                <a:sym typeface="Calibri"/>
              </a:rPr>
              <a:t>Molecules of Life</a:t>
            </a:r>
            <a:endParaRPr/>
          </a:p>
        </p:txBody>
      </p:sp>
      <p:sp>
        <p:nvSpPr>
          <p:cNvPr id="127" name="Google Shape;127;p10"/>
          <p:cNvSpPr txBox="1">
            <a:spLocks noGrp="1"/>
          </p:cNvSpPr>
          <p:nvPr>
            <p:ph type="body" idx="1"/>
          </p:nvPr>
        </p:nvSpPr>
        <p:spPr>
          <a:xfrm>
            <a:off x="676275" y="1295400"/>
            <a:ext cx="4454525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0487" marR="0" lvl="0" indent="-177800" algn="just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</a:pPr>
            <a:r>
              <a:rPr lang="en-US" sz="2800" b="0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All things are made up of the same units of matter: </a:t>
            </a:r>
            <a:endParaRPr sz="2400" b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175" marR="0" lvl="1" indent="0" algn="just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Atoms, Molecules</a:t>
            </a:r>
            <a:endParaRPr sz="24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487" marR="0" lvl="0" indent="-17780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</a:pPr>
            <a:r>
              <a:rPr lang="en-US" sz="2800" b="0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Living things are made of up of a certain subset of molecules:</a:t>
            </a:r>
            <a:endParaRPr/>
          </a:p>
        </p:txBody>
      </p:sp>
      <p:sp>
        <p:nvSpPr>
          <p:cNvPr id="128" name="Google Shape;128;p10"/>
          <p:cNvSpPr txBox="1"/>
          <p:nvPr/>
        </p:nvSpPr>
        <p:spPr>
          <a:xfrm>
            <a:off x="8764587" y="5105400"/>
            <a:ext cx="2925762" cy="13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40362" y="1373187"/>
            <a:ext cx="6648450" cy="3960812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0"/>
          <p:cNvSpPr txBox="1"/>
          <p:nvPr/>
        </p:nvSpPr>
        <p:spPr>
          <a:xfrm>
            <a:off x="762000" y="3749675"/>
            <a:ext cx="3733800" cy="242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Nucleic acids,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7030A0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Proteins, 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7030A0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Carbohydrates,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7030A0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Lipids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"/>
          <p:cNvSpPr txBox="1">
            <a:spLocks noGrp="1"/>
          </p:cNvSpPr>
          <p:nvPr>
            <p:ph type="title"/>
          </p:nvPr>
        </p:nvSpPr>
        <p:spPr>
          <a:xfrm>
            <a:off x="457200" y="2254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0B4C8"/>
              </a:buClr>
              <a:buSzPts val="5400"/>
              <a:buFont typeface="Calibri"/>
              <a:buNone/>
            </a:pPr>
            <a:r>
              <a:rPr lang="en-US" sz="5400" b="0" u="none">
                <a:solidFill>
                  <a:srgbClr val="50B4C8"/>
                </a:solidFill>
                <a:latin typeface="Calibri"/>
                <a:ea typeface="Calibri"/>
                <a:cs typeface="Calibri"/>
                <a:sym typeface="Calibri"/>
              </a:rPr>
              <a:t>DNA (Deoxyribonucleic acid)</a:t>
            </a:r>
            <a:endParaRPr/>
          </a:p>
        </p:txBody>
      </p:sp>
      <p:sp>
        <p:nvSpPr>
          <p:cNvPr id="136" name="Google Shape;136;p11"/>
          <p:cNvSpPr txBox="1">
            <a:spLocks noGrp="1"/>
          </p:cNvSpPr>
          <p:nvPr>
            <p:ph type="body" idx="1"/>
          </p:nvPr>
        </p:nvSpPr>
        <p:spPr>
          <a:xfrm>
            <a:off x="496887" y="1406525"/>
            <a:ext cx="651351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</a:pPr>
            <a:r>
              <a:rPr lang="en-US" sz="2800" b="0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 molecule composed of two polynucleotide chains that coil around each other to form a double helical structure that carries the genetic instruction for the </a:t>
            </a:r>
            <a:r>
              <a:rPr lang="en-US" sz="2800" b="1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development</a:t>
            </a:r>
            <a:r>
              <a:rPr lang="en-US" sz="2800" b="0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, functioning, growth and </a:t>
            </a:r>
            <a:r>
              <a:rPr lang="en-US" sz="2800" b="1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reproduction</a:t>
            </a:r>
            <a:r>
              <a:rPr lang="en-US" sz="2800" b="0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of life which is why it is called the </a:t>
            </a:r>
            <a:r>
              <a:rPr lang="en-US" sz="2800" b="1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signature molecule of life </a:t>
            </a:r>
            <a:r>
              <a:rPr lang="en-US" sz="2800" b="0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2800" b="1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molecule of inheritance.</a:t>
            </a:r>
            <a:endParaRPr/>
          </a:p>
        </p:txBody>
      </p:sp>
      <p:sp>
        <p:nvSpPr>
          <p:cNvPr id="137" name="Google Shape;137;p11"/>
          <p:cNvSpPr txBox="1"/>
          <p:nvPr/>
        </p:nvSpPr>
        <p:spPr>
          <a:xfrm>
            <a:off x="8764587" y="5029200"/>
            <a:ext cx="2925762" cy="13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9000" y="381000"/>
            <a:ext cx="4687887" cy="625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"/>
          <p:cNvSpPr txBox="1">
            <a:spLocks noGrp="1"/>
          </p:cNvSpPr>
          <p:nvPr>
            <p:ph type="title"/>
          </p:nvPr>
        </p:nvSpPr>
        <p:spPr>
          <a:xfrm>
            <a:off x="381000" y="152400"/>
            <a:ext cx="10772775" cy="1658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0B4C8"/>
              </a:buClr>
              <a:buSzPts val="5400"/>
              <a:buFont typeface="Calibri"/>
              <a:buNone/>
            </a:pPr>
            <a:r>
              <a:rPr lang="en-US" sz="5400" b="0" u="none">
                <a:solidFill>
                  <a:srgbClr val="50B4C8"/>
                </a:solidFill>
                <a:latin typeface="Calibri"/>
                <a:ea typeface="Calibri"/>
                <a:cs typeface="Calibri"/>
                <a:sym typeface="Calibri"/>
              </a:rPr>
              <a:t>Functions of DNA</a:t>
            </a:r>
            <a:endParaRPr/>
          </a:p>
        </p:txBody>
      </p:sp>
      <p:sp>
        <p:nvSpPr>
          <p:cNvPr id="144" name="Google Shape;144;p12"/>
          <p:cNvSpPr txBox="1">
            <a:spLocks noGrp="1"/>
          </p:cNvSpPr>
          <p:nvPr>
            <p:ph type="body" idx="1"/>
          </p:nvPr>
        </p:nvSpPr>
        <p:spPr>
          <a:xfrm>
            <a:off x="381000" y="1370012"/>
            <a:ext cx="5334000" cy="1796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200"/>
              <a:buFont typeface="Arial"/>
              <a:buNone/>
            </a:pPr>
            <a:r>
              <a:rPr lang="en-US" sz="2200" b="1" u="none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Inheritance</a:t>
            </a:r>
            <a:endParaRPr sz="2400" b="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6075" marR="0" lvl="1" indent="-342900" algn="just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Acquisition of traits by way of transmission of DNA from parent to offspring</a:t>
            </a: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6075" marR="0" lvl="1" indent="-1905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6075" marR="0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u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890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u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61175" y="2536825"/>
            <a:ext cx="5086350" cy="416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46750" y="490537"/>
            <a:ext cx="2101850" cy="264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2"/>
          <p:cNvSpPr txBox="1"/>
          <p:nvPr/>
        </p:nvSpPr>
        <p:spPr>
          <a:xfrm>
            <a:off x="8764587" y="5181600"/>
            <a:ext cx="2925762" cy="13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2"/>
          <p:cNvSpPr txBox="1"/>
          <p:nvPr/>
        </p:nvSpPr>
        <p:spPr>
          <a:xfrm>
            <a:off x="575469" y="4786312"/>
            <a:ext cx="5334000" cy="191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200"/>
              <a:buFont typeface="Calibri"/>
              <a:buNone/>
            </a:pPr>
            <a:r>
              <a:rPr lang="en-US" sz="2000" b="1" i="0" u="none" strike="noStrike" cap="none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Development 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6075" marR="0" lvl="1" indent="-342900" algn="just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Arial"/>
              <a:buChar char=" "/>
            </a:pPr>
            <a:r>
              <a:rPr lang="en-US" sz="20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Transformation from fertilized egg to adult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6075" marR="0" lvl="1" indent="-342900" algn="just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Arial"/>
              <a:buChar char=" "/>
            </a:pPr>
            <a:r>
              <a:rPr lang="en-US" sz="20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Series of stage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6075" marR="0" lvl="1" indent="-342900" algn="just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Arial"/>
              <a:buChar char=" "/>
            </a:pPr>
            <a:r>
              <a:rPr lang="en-US" sz="20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Instructions for each stage in </a:t>
            </a:r>
            <a:r>
              <a:rPr lang="en-US" sz="2000" b="0" i="0" u="none" strike="noStrike" cap="none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DNA</a:t>
            </a:r>
            <a:endParaRPr sz="20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2"/>
          <p:cNvSpPr txBox="1"/>
          <p:nvPr/>
        </p:nvSpPr>
        <p:spPr>
          <a:xfrm>
            <a:off x="433387" y="3034981"/>
            <a:ext cx="6019800" cy="1314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200"/>
              <a:buFont typeface="Calibri"/>
              <a:buNone/>
            </a:pPr>
            <a:r>
              <a:rPr lang="en-US" sz="2000" b="1" i="0" u="none" strike="noStrike" cap="none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Reproduction 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6075" marR="0" lvl="1" indent="-342900" algn="just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Arial"/>
              <a:buChar char=" "/>
            </a:pPr>
            <a:r>
              <a:rPr lang="en-US" sz="20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Mechanisms by which an organism produces offspring </a:t>
            </a:r>
            <a:r>
              <a:rPr lang="en-US" sz="2000" b="0" i="0" u="none" strike="noStrike" cap="none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Governed </a:t>
            </a:r>
            <a:r>
              <a:rPr lang="en-US" sz="20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by instructions in </a:t>
            </a:r>
            <a:r>
              <a:rPr lang="en-US" sz="2000" b="0" i="0" u="none" strike="noStrike" cap="none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DNA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3"/>
          <p:cNvSpPr txBox="1">
            <a:spLocks noGrp="1"/>
          </p:cNvSpPr>
          <p:nvPr>
            <p:ph type="title"/>
          </p:nvPr>
        </p:nvSpPr>
        <p:spPr>
          <a:xfrm>
            <a:off x="762000" y="66675"/>
            <a:ext cx="10772775" cy="1658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0B4C8"/>
              </a:buClr>
              <a:buSzPts val="5400"/>
              <a:buFont typeface="Calibri"/>
              <a:buNone/>
            </a:pPr>
            <a:r>
              <a:rPr lang="en-US" sz="5400" b="0" u="none">
                <a:solidFill>
                  <a:srgbClr val="50B4C8"/>
                </a:solidFill>
                <a:latin typeface="Calibri"/>
                <a:ea typeface="Calibri"/>
                <a:cs typeface="Calibri"/>
                <a:sym typeface="Calibri"/>
              </a:rPr>
              <a:t>Basic Unit of Life - The Cell</a:t>
            </a:r>
            <a:endParaRPr/>
          </a:p>
        </p:txBody>
      </p:sp>
      <p:sp>
        <p:nvSpPr>
          <p:cNvPr id="155" name="Google Shape;155;p13"/>
          <p:cNvSpPr txBox="1"/>
          <p:nvPr/>
        </p:nvSpPr>
        <p:spPr>
          <a:xfrm>
            <a:off x="9144000" y="5181600"/>
            <a:ext cx="2925762" cy="13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3"/>
          <p:cNvSpPr txBox="1"/>
          <p:nvPr/>
        </p:nvSpPr>
        <p:spPr>
          <a:xfrm>
            <a:off x="784225" y="1376362"/>
            <a:ext cx="9959975" cy="1062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0487" marR="0" lvl="0" indent="-177800" algn="just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 "/>
            </a:pPr>
            <a:r>
              <a:rPr lang="en-US" sz="2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Characteristics of life emerge at the level of cells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487" marR="0" lvl="0" indent="-17780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 "/>
            </a:pPr>
            <a:r>
              <a:rPr lang="en-US" sz="2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 cell is the smallest unit having the capacity to live and reproduce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487" marR="0" lvl="0" indent="-90487" algn="just" rtl="0">
              <a:lnSpc>
                <a:spcPct val="13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4100" y="2819400"/>
            <a:ext cx="3771900" cy="32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3"/>
          <p:cNvSpPr/>
          <p:nvPr/>
        </p:nvSpPr>
        <p:spPr>
          <a:xfrm>
            <a:off x="4038600" y="4648200"/>
            <a:ext cx="892175" cy="533400"/>
          </a:xfrm>
          <a:prstGeom prst="ellipse">
            <a:avLst/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4"/>
          <p:cNvSpPr txBox="1">
            <a:spLocks noGrp="1"/>
          </p:cNvSpPr>
          <p:nvPr>
            <p:ph type="title"/>
          </p:nvPr>
        </p:nvSpPr>
        <p:spPr>
          <a:xfrm>
            <a:off x="762000" y="66675"/>
            <a:ext cx="10772775" cy="1658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0B4C8"/>
              </a:buClr>
              <a:buSzPts val="5400"/>
              <a:buFont typeface="Calibri"/>
              <a:buNone/>
            </a:pPr>
            <a:r>
              <a:rPr lang="en-US" sz="5400" b="0" u="none">
                <a:solidFill>
                  <a:srgbClr val="50B4C8"/>
                </a:solidFill>
                <a:latin typeface="Calibri"/>
                <a:ea typeface="Calibri"/>
                <a:cs typeface="Calibri"/>
                <a:sym typeface="Calibri"/>
              </a:rPr>
              <a:t>Basic Unit of Life - The Cell</a:t>
            </a:r>
            <a:endParaRPr/>
          </a:p>
        </p:txBody>
      </p:sp>
      <p:sp>
        <p:nvSpPr>
          <p:cNvPr id="164" name="Google Shape;164;p14"/>
          <p:cNvSpPr txBox="1"/>
          <p:nvPr/>
        </p:nvSpPr>
        <p:spPr>
          <a:xfrm>
            <a:off x="9144000" y="5181600"/>
            <a:ext cx="2925762" cy="13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14" descr="A close up of a map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6925" y="1292975"/>
            <a:ext cx="8349050" cy="556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10772775" cy="1658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0B4C8"/>
              </a:buClr>
              <a:buSzPts val="5400"/>
              <a:buFont typeface="Calibri"/>
              <a:buNone/>
            </a:pPr>
            <a:r>
              <a:rPr lang="en-US" sz="5400" b="0" u="none">
                <a:solidFill>
                  <a:srgbClr val="50B4C8"/>
                </a:solidFill>
                <a:latin typeface="Calibri"/>
                <a:ea typeface="Calibri"/>
                <a:cs typeface="Calibri"/>
                <a:sym typeface="Calibri"/>
              </a:rPr>
              <a:t>Higher Levels of Organization</a:t>
            </a:r>
            <a:endParaRPr/>
          </a:p>
        </p:txBody>
      </p:sp>
      <p:sp>
        <p:nvSpPr>
          <p:cNvPr id="171" name="Google Shape;171;p15"/>
          <p:cNvSpPr txBox="1">
            <a:spLocks noGrp="1"/>
          </p:cNvSpPr>
          <p:nvPr>
            <p:ph type="body" idx="1"/>
          </p:nvPr>
        </p:nvSpPr>
        <p:spPr>
          <a:xfrm>
            <a:off x="1752600" y="1295400"/>
            <a:ext cx="7620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0487" marR="0" lvl="0" indent="-9048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r>
              <a:rPr lang="en-US" sz="2400" b="1" u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Cell</a:t>
            </a:r>
            <a:r>
              <a:rPr lang="en-US" sz="2400" b="1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72" name="Google Shape;172;p15"/>
          <p:cNvSpPr txBox="1"/>
          <p:nvPr/>
        </p:nvSpPr>
        <p:spPr>
          <a:xfrm>
            <a:off x="8764587" y="5181600"/>
            <a:ext cx="2925762" cy="13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1800" y="1943100"/>
            <a:ext cx="6619875" cy="225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71800" y="4187825"/>
            <a:ext cx="65151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5"/>
          <p:cNvSpPr txBox="1"/>
          <p:nvPr/>
        </p:nvSpPr>
        <p:spPr>
          <a:xfrm>
            <a:off x="2286000" y="1295400"/>
            <a:ext cx="25146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0487" marR="0" lvl="0" indent="-9048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Calibri"/>
              <a:buNone/>
            </a:pPr>
            <a:r>
              <a:rPr lang="en-US" sz="2400" b="1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Multi Cell Organism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5"/>
          <p:cNvSpPr txBox="1"/>
          <p:nvPr/>
        </p:nvSpPr>
        <p:spPr>
          <a:xfrm>
            <a:off x="4572000" y="1295400"/>
            <a:ext cx="1531937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0487" marR="0" lvl="0" indent="-9048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Calibri"/>
              <a:buNone/>
            </a:pPr>
            <a:r>
              <a:rPr lang="en-US" sz="24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Population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5"/>
          <p:cNvSpPr txBox="1"/>
          <p:nvPr/>
        </p:nvSpPr>
        <p:spPr>
          <a:xfrm>
            <a:off x="5905500" y="1303337"/>
            <a:ext cx="16002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0487" marR="0" lvl="0" indent="-9048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Calibri"/>
              <a:buNone/>
            </a:pPr>
            <a:r>
              <a:rPr lang="en-US" sz="24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Community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5"/>
          <p:cNvSpPr txBox="1"/>
          <p:nvPr/>
        </p:nvSpPr>
        <p:spPr>
          <a:xfrm>
            <a:off x="7343775" y="1311275"/>
            <a:ext cx="149542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0487" marR="0" lvl="0" indent="-9048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Calibri"/>
              <a:buNone/>
            </a:pPr>
            <a:r>
              <a:rPr lang="en-US" sz="24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Ecosystem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5"/>
          <p:cNvSpPr txBox="1"/>
          <p:nvPr/>
        </p:nvSpPr>
        <p:spPr>
          <a:xfrm>
            <a:off x="8664575" y="1335087"/>
            <a:ext cx="1370012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0487" marR="0" lvl="0" indent="-9048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46D40"/>
              </a:buClr>
              <a:buSzPts val="2200"/>
              <a:buFont typeface="Calibri"/>
              <a:buNone/>
            </a:pPr>
            <a:r>
              <a:rPr lang="en-US" sz="2200" b="1" i="0" u="none" strike="noStrike" cap="none">
                <a:solidFill>
                  <a:srgbClr val="746D40"/>
                </a:solidFill>
                <a:latin typeface="Calibri"/>
                <a:ea typeface="Calibri"/>
                <a:cs typeface="Calibri"/>
                <a:sym typeface="Calibri"/>
              </a:rPr>
              <a:t>Biosphere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6"/>
          <p:cNvSpPr txBox="1">
            <a:spLocks noGrp="1"/>
          </p:cNvSpPr>
          <p:nvPr>
            <p:ph type="title"/>
          </p:nvPr>
        </p:nvSpPr>
        <p:spPr>
          <a:xfrm>
            <a:off x="457200" y="112712"/>
            <a:ext cx="10772775" cy="165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0B4C8"/>
              </a:buClr>
              <a:buSzPts val="5400"/>
              <a:buFont typeface="Calibri"/>
              <a:buNone/>
            </a:pPr>
            <a:r>
              <a:rPr lang="en-US" sz="5400" b="0" u="none">
                <a:solidFill>
                  <a:srgbClr val="50B4C8"/>
                </a:solidFill>
                <a:latin typeface="Calibri"/>
                <a:ea typeface="Calibri"/>
                <a:cs typeface="Calibri"/>
                <a:sym typeface="Calibri"/>
              </a:rPr>
              <a:t>Interdependencies Among Organisms</a:t>
            </a:r>
            <a:endParaRPr/>
          </a:p>
        </p:txBody>
      </p:sp>
      <p:sp>
        <p:nvSpPr>
          <p:cNvPr id="185" name="Google Shape;185;p16"/>
          <p:cNvSpPr txBox="1"/>
          <p:nvPr/>
        </p:nvSpPr>
        <p:spPr>
          <a:xfrm>
            <a:off x="8764587" y="5181600"/>
            <a:ext cx="2925762" cy="13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3000" y="1447800"/>
            <a:ext cx="6670675" cy="4792662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6"/>
          <p:cNvSpPr txBox="1"/>
          <p:nvPr/>
        </p:nvSpPr>
        <p:spPr>
          <a:xfrm>
            <a:off x="568325" y="1770062"/>
            <a:ext cx="4748212" cy="973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Producers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Make their own food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6"/>
          <p:cNvSpPr txBox="1"/>
          <p:nvPr/>
        </p:nvSpPr>
        <p:spPr>
          <a:xfrm>
            <a:off x="574675" y="2794000"/>
            <a:ext cx="4748212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Consumers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Depend on energy stored in tissues of producers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6"/>
          <p:cNvSpPr txBox="1"/>
          <p:nvPr/>
        </p:nvSpPr>
        <p:spPr>
          <a:xfrm>
            <a:off x="568325" y="3594100"/>
            <a:ext cx="4748212" cy="155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6075" marR="0" lvl="1" indent="-1905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1300"/>
              </a:spcBef>
              <a:spcAft>
                <a:spcPts val="0"/>
              </a:spcAft>
              <a:buClr>
                <a:srgbClr val="7030A0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Decomposers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Break down remains and wastes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>
            <a:spLocks noGrp="1"/>
          </p:cNvSpPr>
          <p:nvPr>
            <p:ph type="title"/>
          </p:nvPr>
        </p:nvSpPr>
        <p:spPr>
          <a:xfrm>
            <a:off x="381000" y="152400"/>
            <a:ext cx="10772775" cy="1658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0B4C8"/>
              </a:buClr>
              <a:buSzPts val="5400"/>
              <a:buFont typeface="Calibri"/>
              <a:buNone/>
            </a:pPr>
            <a:r>
              <a:rPr lang="en-US" sz="5400" b="0" u="none">
                <a:solidFill>
                  <a:srgbClr val="50B4C8"/>
                </a:solidFill>
                <a:latin typeface="Calibri"/>
                <a:ea typeface="Calibri"/>
                <a:cs typeface="Calibri"/>
                <a:sym typeface="Calibri"/>
              </a:rPr>
              <a:t>Energy Flow  </a:t>
            </a:r>
            <a:endParaRPr/>
          </a:p>
        </p:txBody>
      </p:sp>
      <p:sp>
        <p:nvSpPr>
          <p:cNvPr id="195" name="Google Shape;195;p17"/>
          <p:cNvSpPr txBox="1">
            <a:spLocks noGrp="1"/>
          </p:cNvSpPr>
          <p:nvPr>
            <p:ph type="body" idx="1"/>
          </p:nvPr>
        </p:nvSpPr>
        <p:spPr>
          <a:xfrm>
            <a:off x="395287" y="1762125"/>
            <a:ext cx="5014912" cy="4554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0487" marR="0" lvl="0" indent="-1651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600"/>
              <a:buFont typeface="Arial"/>
              <a:buChar char="•"/>
            </a:pPr>
            <a:r>
              <a:rPr lang="en-US" sz="2600" b="0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Usually starts with energy from sun</a:t>
            </a:r>
            <a:endParaRPr sz="2400" b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487" marR="0" lvl="0" indent="-165100" algn="just" rtl="0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600"/>
              <a:buFont typeface="Arial"/>
              <a:buChar char="•"/>
            </a:pPr>
            <a:r>
              <a:rPr lang="en-US" sz="2600" b="0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Transfer from one organism to another</a:t>
            </a:r>
            <a:endParaRPr sz="2400" b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487" marR="0" lvl="0" indent="-165100" algn="just" rtl="0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600"/>
              <a:buFont typeface="Arial"/>
              <a:buChar char="•"/>
            </a:pPr>
            <a:r>
              <a:rPr lang="en-US" sz="2600" b="0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Energy flows in one direction</a:t>
            </a:r>
            <a:endParaRPr sz="2400" b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487" marR="0" lvl="0" indent="-165100" algn="just" rtl="0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600"/>
              <a:buFont typeface="Arial"/>
              <a:buChar char="•"/>
            </a:pPr>
            <a:r>
              <a:rPr lang="en-US" sz="2600" b="0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Eventually, all energy flows back to the environment</a:t>
            </a:r>
            <a:endParaRPr sz="2400" b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487" marR="0" lvl="0" indent="-90487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u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487" marR="0" lvl="0" indent="-90487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u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6075" marR="0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487" marR="0" lvl="0" indent="-90487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u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890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u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7"/>
          <p:cNvSpPr txBox="1"/>
          <p:nvPr/>
        </p:nvSpPr>
        <p:spPr>
          <a:xfrm>
            <a:off x="8764587" y="5105400"/>
            <a:ext cx="2925762" cy="13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13387" y="1020762"/>
            <a:ext cx="65024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"/>
          <p:cNvSpPr txBox="1"/>
          <p:nvPr/>
        </p:nvSpPr>
        <p:spPr>
          <a:xfrm>
            <a:off x="8764587" y="5181600"/>
            <a:ext cx="2925762" cy="13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37" y="161925"/>
            <a:ext cx="7670800" cy="6315075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204" name="Google Shape;204;p18"/>
          <p:cNvSpPr txBox="1"/>
          <p:nvPr/>
        </p:nvSpPr>
        <p:spPr>
          <a:xfrm>
            <a:off x="2938462" y="1714500"/>
            <a:ext cx="2172018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PRODUCERS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8"/>
          <p:cNvSpPr txBox="1"/>
          <p:nvPr/>
        </p:nvSpPr>
        <p:spPr>
          <a:xfrm>
            <a:off x="2077402" y="3522345"/>
            <a:ext cx="480060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CONSUMERS</a:t>
            </a:r>
            <a:r>
              <a:rPr lang="en-US" sz="2000" b="1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DECOMPOSERS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8"/>
          <p:cNvSpPr txBox="1"/>
          <p:nvPr/>
        </p:nvSpPr>
        <p:spPr>
          <a:xfrm>
            <a:off x="4343400" y="2673350"/>
            <a:ext cx="1254125" cy="585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NUTRIENT CYCLING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8"/>
          <p:cNvSpPr txBox="1"/>
          <p:nvPr/>
        </p:nvSpPr>
        <p:spPr>
          <a:xfrm>
            <a:off x="1827212" y="4795837"/>
            <a:ext cx="2489200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ONE-WAY FLOW OF ENERGY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8"/>
          <p:cNvSpPr txBox="1"/>
          <p:nvPr/>
        </p:nvSpPr>
        <p:spPr>
          <a:xfrm>
            <a:off x="4191000" y="517525"/>
            <a:ext cx="3471862" cy="892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Producers capture, convert, and use or store some energy from the sun</a:t>
            </a: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8"/>
          <p:cNvSpPr txBox="1"/>
          <p:nvPr/>
        </p:nvSpPr>
        <p:spPr>
          <a:xfrm>
            <a:off x="3352800" y="5386387"/>
            <a:ext cx="4267200" cy="101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0E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EAF0E0"/>
                </a:solidFill>
                <a:latin typeface="Arial"/>
                <a:ea typeface="Arial"/>
                <a:cs typeface="Arial"/>
                <a:sym typeface="Arial"/>
              </a:rPr>
              <a:t>Energy gets transferred from one organism to another; in time, all flows back to the environment.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10550" y="830262"/>
            <a:ext cx="3768725" cy="5246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B4C8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"/>
          <p:cNvSpPr txBox="1">
            <a:spLocks noGrp="1"/>
          </p:cNvSpPr>
          <p:nvPr>
            <p:ph type="ctrTitle" idx="4294967295"/>
          </p:nvPr>
        </p:nvSpPr>
        <p:spPr>
          <a:xfrm>
            <a:off x="685800" y="685800"/>
            <a:ext cx="1100455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Calibri"/>
              <a:buNone/>
            </a:pPr>
            <a:r>
              <a:rPr lang="en-US" sz="9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Concepts &amp; Methods in Biology 1</a:t>
            </a:r>
            <a:endParaRPr sz="3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"/>
          <p:cNvSpPr txBox="1">
            <a:spLocks noGrp="1"/>
          </p:cNvSpPr>
          <p:nvPr>
            <p:ph type="subTitle" idx="4294967295"/>
          </p:nvPr>
        </p:nvSpPr>
        <p:spPr>
          <a:xfrm>
            <a:off x="838200" y="3200400"/>
            <a:ext cx="9228137" cy="164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Course:   </a:t>
            </a: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BIO 101: Introduction to Biology </a:t>
            </a:r>
            <a:endParaRPr sz="24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Chapter:</a:t>
            </a: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1</a:t>
            </a:r>
            <a:endParaRPr sz="2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98037" y="4572000"/>
            <a:ext cx="2143125" cy="1966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9"/>
          <p:cNvSpPr txBox="1">
            <a:spLocks noGrp="1"/>
          </p:cNvSpPr>
          <p:nvPr>
            <p:ph type="title"/>
          </p:nvPr>
        </p:nvSpPr>
        <p:spPr>
          <a:xfrm>
            <a:off x="457200" y="80962"/>
            <a:ext cx="10772775" cy="165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0B4C8"/>
              </a:buClr>
              <a:buSzPts val="5400"/>
              <a:buFont typeface="Calibri"/>
              <a:buNone/>
            </a:pPr>
            <a:r>
              <a:rPr lang="en-US" sz="5400" b="0" u="none">
                <a:solidFill>
                  <a:srgbClr val="50B4C8"/>
                </a:solidFill>
                <a:latin typeface="Calibri"/>
                <a:ea typeface="Calibri"/>
                <a:cs typeface="Calibri"/>
                <a:sym typeface="Calibri"/>
              </a:rPr>
              <a:t>Scientific Names</a:t>
            </a:r>
            <a:endParaRPr/>
          </a:p>
        </p:txBody>
      </p:sp>
      <p:sp>
        <p:nvSpPr>
          <p:cNvPr id="216" name="Google Shape;216;p19"/>
          <p:cNvSpPr txBox="1">
            <a:spLocks noGrp="1"/>
          </p:cNvSpPr>
          <p:nvPr>
            <p:ph type="body" idx="1"/>
          </p:nvPr>
        </p:nvSpPr>
        <p:spPr>
          <a:xfrm>
            <a:off x="422275" y="1295400"/>
            <a:ext cx="6740525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0487" marR="0" lvl="0" indent="-1397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Arial"/>
              <a:buChar char=" "/>
            </a:pPr>
            <a:r>
              <a:rPr lang="en-US" sz="2200" b="0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Every known living organism on Earth is classified and named by a set of rules. Those rules are used by all scientists around the planet. The names are called scientific names, not common names. </a:t>
            </a:r>
            <a:endParaRPr sz="2400" b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487" marR="0" lvl="0" indent="-139700" algn="just" rtl="0">
              <a:lnSpc>
                <a:spcPct val="14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Arial"/>
              <a:buChar char=" "/>
            </a:pPr>
            <a:r>
              <a:rPr lang="en-US" sz="2200" b="1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Common names</a:t>
            </a:r>
            <a:r>
              <a:rPr lang="en-US" sz="2200" b="0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 are the ones you might use when talking with your friends. You call your pet a dog or a cat (the common name). Scientists call those animals by a set of several names like </a:t>
            </a:r>
            <a:r>
              <a:rPr lang="en-US" sz="2200" b="0" i="1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Canis familiarus</a:t>
            </a:r>
            <a:r>
              <a:rPr lang="en-US" sz="2200" b="0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 That's a dog. And this kind of name is called the </a:t>
            </a:r>
            <a:r>
              <a:rPr lang="en-US" sz="2200" b="1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Scientific Names</a:t>
            </a:r>
            <a:r>
              <a:rPr lang="en-US" sz="2600" b="1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b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890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9"/>
          <p:cNvSpPr txBox="1"/>
          <p:nvPr/>
        </p:nvSpPr>
        <p:spPr>
          <a:xfrm>
            <a:off x="8764587" y="5181600"/>
            <a:ext cx="2925762" cy="13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89900" y="457200"/>
            <a:ext cx="3416300" cy="550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0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10772775" cy="1658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0B4C8"/>
              </a:buClr>
              <a:buSzPts val="5400"/>
              <a:buFont typeface="Calibri"/>
              <a:buNone/>
            </a:pPr>
            <a:r>
              <a:rPr lang="en-US" sz="5400" b="0" u="none">
                <a:solidFill>
                  <a:srgbClr val="50B4C8"/>
                </a:solidFill>
                <a:latin typeface="Calibri"/>
                <a:ea typeface="Calibri"/>
                <a:cs typeface="Calibri"/>
                <a:sym typeface="Calibri"/>
              </a:rPr>
              <a:t>Scientific Names (cont.)</a:t>
            </a:r>
            <a:endParaRPr/>
          </a:p>
        </p:txBody>
      </p:sp>
      <p:sp>
        <p:nvSpPr>
          <p:cNvPr id="224" name="Google Shape;224;p20"/>
          <p:cNvSpPr txBox="1">
            <a:spLocks noGrp="1"/>
          </p:cNvSpPr>
          <p:nvPr>
            <p:ph type="body" idx="1"/>
          </p:nvPr>
        </p:nvSpPr>
        <p:spPr>
          <a:xfrm>
            <a:off x="304800" y="1525587"/>
            <a:ext cx="6567487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0487" marR="0" lvl="0" indent="-1143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</a:pPr>
            <a:r>
              <a:rPr lang="en-US" sz="1800" b="1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Scientific names</a:t>
            </a:r>
            <a:r>
              <a:rPr lang="en-US" sz="1800" b="0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 follow a specific set of rules. Scientists use a two-name system called a </a:t>
            </a:r>
            <a:r>
              <a:rPr lang="en-US" sz="1800" b="1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Binomial Naming System</a:t>
            </a:r>
            <a:r>
              <a:rPr lang="en-US" sz="1800" b="0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 Scientists name animals and plants using the system that describes the genus and species of the organism. </a:t>
            </a:r>
            <a:endParaRPr sz="2400" b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487" marR="0" lvl="0" indent="-114300" algn="just" rtl="0">
              <a:lnSpc>
                <a:spcPct val="14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</a:pPr>
            <a:r>
              <a:rPr lang="en-US" sz="1800" b="0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The first word is the genus and the second is the species. The first word is capitalized and the second is not. </a:t>
            </a:r>
            <a:endParaRPr sz="2400" b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487" marR="0" lvl="0" indent="-114300" algn="just" rtl="0">
              <a:lnSpc>
                <a:spcPct val="14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</a:pPr>
            <a:r>
              <a:rPr lang="en-US" sz="1800" b="0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 binomial name means that it's made up of two words (bi-nomial). </a:t>
            </a:r>
            <a:endParaRPr sz="2400" b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487" marR="0" lvl="0" indent="-114300" algn="just" rtl="0">
              <a:lnSpc>
                <a:spcPct val="14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</a:pPr>
            <a:r>
              <a:rPr lang="en-US" sz="1800" b="0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Humans are scientifically named </a:t>
            </a:r>
            <a:r>
              <a:rPr lang="en-US" sz="1800" b="0" i="1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Homo sapiens</a:t>
            </a:r>
            <a:r>
              <a:rPr lang="en-US" sz="1800" b="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800" b="0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You may also see an abbreviation of this name as </a:t>
            </a:r>
            <a:r>
              <a:rPr lang="en-US" sz="1800" b="0" i="1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H. sapiens</a:t>
            </a:r>
            <a:r>
              <a:rPr lang="en-US" sz="1800" b="0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 where the genus is only represented by the first letter.</a:t>
            </a:r>
            <a:endParaRPr/>
          </a:p>
        </p:txBody>
      </p:sp>
      <p:sp>
        <p:nvSpPr>
          <p:cNvPr id="225" name="Google Shape;225;p20"/>
          <p:cNvSpPr txBox="1"/>
          <p:nvPr/>
        </p:nvSpPr>
        <p:spPr>
          <a:xfrm>
            <a:off x="8764587" y="5181600"/>
            <a:ext cx="2925762" cy="13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2287" y="4260850"/>
            <a:ext cx="5029200" cy="156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94537" y="801687"/>
            <a:ext cx="4595812" cy="2976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"/>
          <p:cNvSpPr txBox="1">
            <a:spLocks noGrp="1"/>
          </p:cNvSpPr>
          <p:nvPr>
            <p:ph type="title"/>
          </p:nvPr>
        </p:nvSpPr>
        <p:spPr>
          <a:xfrm>
            <a:off x="762000" y="152400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0B4C8"/>
              </a:buClr>
              <a:buSzPts val="5400"/>
              <a:buFont typeface="Calibri"/>
              <a:buNone/>
            </a:pPr>
            <a:r>
              <a:rPr lang="en-US" sz="5400" b="0" u="none">
                <a:solidFill>
                  <a:srgbClr val="50B4C8"/>
                </a:solidFill>
                <a:latin typeface="Calibri"/>
                <a:ea typeface="Calibri"/>
                <a:cs typeface="Calibri"/>
                <a:sym typeface="Calibri"/>
              </a:rPr>
              <a:t>Taxonomy</a:t>
            </a:r>
            <a:endParaRPr/>
          </a:p>
        </p:txBody>
      </p:sp>
      <p:sp>
        <p:nvSpPr>
          <p:cNvPr id="233" name="Google Shape;233;p21"/>
          <p:cNvSpPr txBox="1">
            <a:spLocks noGrp="1"/>
          </p:cNvSpPr>
          <p:nvPr>
            <p:ph type="body" idx="1"/>
          </p:nvPr>
        </p:nvSpPr>
        <p:spPr>
          <a:xfrm>
            <a:off x="776287" y="3886200"/>
            <a:ext cx="9967912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0487" marR="0" lvl="0" indent="-152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•"/>
            </a:pPr>
            <a:r>
              <a:rPr lang="en-US" sz="2400" b="1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KINGDOM</a:t>
            </a:r>
            <a:r>
              <a:rPr lang="en-US" sz="2400" b="0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 (really big), </a:t>
            </a:r>
            <a:endParaRPr sz="2400" b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487" marR="0" lvl="0" indent="-15240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•"/>
            </a:pPr>
            <a:r>
              <a:rPr lang="en-US" sz="2400" b="1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PHYLUM/DIVISION</a:t>
            </a:r>
            <a:r>
              <a:rPr lang="en-US" sz="2400" b="0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 (divisions used for plants and fungi), </a:t>
            </a:r>
            <a:endParaRPr sz="2400" b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487" marR="0" lvl="0" indent="-15240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•"/>
            </a:pPr>
            <a:r>
              <a:rPr lang="en-US" sz="2400" b="1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CLASS, ORDER, FAMILY, GENUS</a:t>
            </a:r>
            <a:r>
              <a:rPr lang="en-US" sz="2400" b="0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 (genera if more than one), </a:t>
            </a:r>
            <a:endParaRPr sz="2400" b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487" marR="0" lvl="0" indent="-15240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•"/>
            </a:pPr>
            <a:r>
              <a:rPr lang="en-US" sz="2400" b="1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SPECIES</a:t>
            </a:r>
            <a:r>
              <a:rPr lang="en-US" sz="2400" b="0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 (very specific), and </a:t>
            </a:r>
            <a:endParaRPr sz="2400" b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487" marR="0" lvl="0" indent="-15240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•"/>
            </a:pPr>
            <a:r>
              <a:rPr lang="en-US" sz="2400" b="1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VARIETY</a:t>
            </a:r>
            <a:r>
              <a:rPr lang="en-US" sz="2400" b="0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 (for geographic isolation). </a:t>
            </a:r>
            <a:endParaRPr/>
          </a:p>
        </p:txBody>
      </p:sp>
      <p:sp>
        <p:nvSpPr>
          <p:cNvPr id="234" name="Google Shape;234;p21"/>
          <p:cNvSpPr txBox="1"/>
          <p:nvPr/>
        </p:nvSpPr>
        <p:spPr>
          <a:xfrm>
            <a:off x="8764587" y="5105400"/>
            <a:ext cx="2925762" cy="13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1"/>
          <p:cNvSpPr txBox="1"/>
          <p:nvPr/>
        </p:nvSpPr>
        <p:spPr>
          <a:xfrm>
            <a:off x="776287" y="1223962"/>
            <a:ext cx="9663112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✔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taxonometric way of classifying organisms is based on similarities between different organisms. A biologist named Carolus Linnaeus started this naming system. He also chose to use Latin words.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1"/>
          <p:cNvSpPr txBox="1"/>
          <p:nvPr/>
        </p:nvSpPr>
        <p:spPr>
          <a:xfrm>
            <a:off x="765175" y="2471737"/>
            <a:ext cx="9663112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Noto Sans Symbols"/>
              <a:buChar char="✔"/>
            </a:pPr>
            <a:r>
              <a:rPr lang="en-US"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All of the labels in the taxonometric naming system have different parts. They describe the organism in a series of general names to specific names. The order is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10772775" cy="1658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0B4C8"/>
              </a:buClr>
              <a:buSzPts val="5400"/>
              <a:buFont typeface="Calibri"/>
              <a:buNone/>
            </a:pPr>
            <a:r>
              <a:rPr lang="en-US" sz="5400" b="1" u="none">
                <a:solidFill>
                  <a:srgbClr val="50B4C8"/>
                </a:solidFill>
                <a:latin typeface="Calibri"/>
                <a:ea typeface="Calibri"/>
                <a:cs typeface="Calibri"/>
                <a:sym typeface="Calibri"/>
              </a:rPr>
              <a:t>Even Larger than Kingdoms</a:t>
            </a:r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body" idx="1"/>
          </p:nvPr>
        </p:nvSpPr>
        <p:spPr>
          <a:xfrm>
            <a:off x="381000" y="1447800"/>
            <a:ext cx="64770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0487" marR="0" lvl="0" indent="-90487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Arial"/>
              <a:buNone/>
            </a:pPr>
            <a:r>
              <a:rPr lang="en-US" sz="2200" b="0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Although we regularly use the term kingdom as the largest grouping of species, there is something larger than a kingdom. Kingdoms fall under the larger grouping called </a:t>
            </a:r>
            <a:r>
              <a:rPr lang="en-US" sz="2200" b="1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DOMAINS</a:t>
            </a:r>
            <a:r>
              <a:rPr lang="en-US" sz="2200" b="0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 There are three domains used in modern classification. </a:t>
            </a:r>
            <a:endParaRPr sz="2400" b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487" marR="0" lvl="0" indent="-139700" algn="just" rtl="0">
              <a:lnSpc>
                <a:spcPct val="13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Char char="✔"/>
            </a:pPr>
            <a:r>
              <a:rPr lang="en-US" sz="2200" b="0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The domain </a:t>
            </a:r>
            <a:r>
              <a:rPr lang="en-US" sz="2200" b="1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EUKARYA</a:t>
            </a:r>
            <a:r>
              <a:rPr lang="en-US" sz="2200" b="0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 is used for all eukaryotic species that include protists, fungi, plants, and animals. </a:t>
            </a:r>
            <a:endParaRPr sz="2400" b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487" marR="0" lvl="0" indent="-139700" algn="just" rtl="0">
              <a:lnSpc>
                <a:spcPct val="13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Char char="✔"/>
            </a:pPr>
            <a:r>
              <a:rPr lang="en-US" sz="2200" b="0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The two domains </a:t>
            </a:r>
            <a:r>
              <a:rPr lang="en-US" sz="2200" b="1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BACTERIA</a:t>
            </a:r>
            <a:r>
              <a:rPr lang="en-US" sz="2200" b="0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 and </a:t>
            </a:r>
            <a:r>
              <a:rPr lang="en-US" sz="2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ARCHAEA</a:t>
            </a:r>
            <a:r>
              <a:rPr lang="en-US" sz="2200" b="0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 are used to group two different types of </a:t>
            </a:r>
            <a:r>
              <a:rPr lang="en-US" sz="2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prokaryotic</a:t>
            </a:r>
            <a:r>
              <a:rPr lang="en-US" sz="2200" b="0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organisms.</a:t>
            </a:r>
            <a:endParaRPr sz="2400" b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487" marR="0" lvl="0" indent="-90487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Arial"/>
              <a:buNone/>
            </a:pPr>
            <a:endParaRPr sz="2200" b="0" u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6075" marR="0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487" marR="0" lvl="0" indent="-90487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Arial"/>
              <a:buNone/>
            </a:pPr>
            <a:endParaRPr sz="2200" b="0" u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890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Arial"/>
              <a:buNone/>
            </a:pPr>
            <a:endParaRPr sz="2200" b="0" u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2"/>
          <p:cNvSpPr txBox="1"/>
          <p:nvPr/>
        </p:nvSpPr>
        <p:spPr>
          <a:xfrm>
            <a:off x="8764587" y="5181600"/>
            <a:ext cx="2925762" cy="13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0" y="1408112"/>
            <a:ext cx="5156200" cy="4649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"/>
          <p:cNvSpPr txBox="1">
            <a:spLocks noGrp="1"/>
          </p:cNvSpPr>
          <p:nvPr>
            <p:ph type="title"/>
          </p:nvPr>
        </p:nvSpPr>
        <p:spPr>
          <a:xfrm>
            <a:off x="197375" y="12"/>
            <a:ext cx="111759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0B4C8"/>
              </a:buClr>
              <a:buSzPts val="5400"/>
              <a:buFont typeface="Calibri"/>
              <a:buNone/>
            </a:pPr>
            <a:r>
              <a:rPr lang="en-US" sz="5400" b="0" u="none">
                <a:solidFill>
                  <a:srgbClr val="50B4C8"/>
                </a:solidFill>
                <a:latin typeface="Calibri"/>
                <a:ea typeface="Calibri"/>
                <a:cs typeface="Calibri"/>
                <a:sym typeface="Calibri"/>
              </a:rPr>
              <a:t>Eukaryotic and Prokaryotic Kingdoms</a:t>
            </a:r>
            <a:endParaRPr/>
          </a:p>
        </p:txBody>
      </p:sp>
      <p:sp>
        <p:nvSpPr>
          <p:cNvPr id="250" name="Google Shape;250;p23"/>
          <p:cNvSpPr txBox="1"/>
          <p:nvPr/>
        </p:nvSpPr>
        <p:spPr>
          <a:xfrm>
            <a:off x="8660087" y="5145050"/>
            <a:ext cx="2925900" cy="13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1" name="Google Shape;251;p23"/>
          <p:cNvGrpSpPr/>
          <p:nvPr/>
        </p:nvGrpSpPr>
        <p:grpSpPr>
          <a:xfrm>
            <a:off x="609600" y="1219200"/>
            <a:ext cx="9829801" cy="5322887"/>
            <a:chOff x="609600" y="1382215"/>
            <a:chExt cx="9829801" cy="5323385"/>
          </a:xfrm>
        </p:grpSpPr>
        <p:grpSp>
          <p:nvGrpSpPr>
            <p:cNvPr id="252" name="Google Shape;252;p23"/>
            <p:cNvGrpSpPr/>
            <p:nvPr/>
          </p:nvGrpSpPr>
          <p:grpSpPr>
            <a:xfrm>
              <a:off x="2484438" y="1382215"/>
              <a:ext cx="7954963" cy="4067555"/>
              <a:chOff x="655676" y="1972400"/>
              <a:chExt cx="7955380" cy="4067555"/>
            </a:xfrm>
          </p:grpSpPr>
          <p:sp>
            <p:nvSpPr>
              <p:cNvPr id="253" name="Google Shape;253;p23"/>
              <p:cNvSpPr txBox="1"/>
              <p:nvPr/>
            </p:nvSpPr>
            <p:spPr>
              <a:xfrm>
                <a:off x="974780" y="1975575"/>
                <a:ext cx="1219264" cy="457243"/>
              </a:xfrm>
              <a:prstGeom prst="rect">
                <a:avLst/>
              </a:prstGeom>
              <a:solidFill>
                <a:srgbClr val="50B4C8"/>
              </a:solidFill>
              <a:ln w="12700" cap="flat" cmpd="sng">
                <a:solidFill>
                  <a:srgbClr val="38839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Calibri"/>
                  <a:buNone/>
                </a:pPr>
                <a:r>
                  <a:rPr lang="en-US" sz="24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Eukarya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23"/>
              <p:cNvSpPr txBox="1"/>
              <p:nvPr/>
            </p:nvSpPr>
            <p:spPr>
              <a:xfrm>
                <a:off x="4705601" y="1972400"/>
                <a:ext cx="1371672" cy="457243"/>
              </a:xfrm>
              <a:prstGeom prst="rect">
                <a:avLst/>
              </a:prstGeom>
              <a:solidFill>
                <a:srgbClr val="50B4C8"/>
              </a:solidFill>
              <a:ln w="12700" cap="flat" cmpd="sng">
                <a:solidFill>
                  <a:srgbClr val="38839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Calibri"/>
                  <a:buNone/>
                </a:pPr>
                <a:r>
                  <a:rPr lang="en-US" sz="24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Bacteria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23"/>
              <p:cNvSpPr txBox="1"/>
              <p:nvPr/>
            </p:nvSpPr>
            <p:spPr>
              <a:xfrm>
                <a:off x="7239384" y="1972400"/>
                <a:ext cx="1371672" cy="457243"/>
              </a:xfrm>
              <a:prstGeom prst="rect">
                <a:avLst/>
              </a:prstGeom>
              <a:solidFill>
                <a:srgbClr val="50B4C8"/>
              </a:solidFill>
              <a:ln w="12700" cap="flat" cmpd="sng">
                <a:solidFill>
                  <a:srgbClr val="38839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Calibri"/>
                  <a:buNone/>
                </a:pPr>
                <a:r>
                  <a:rPr lang="en-US" sz="24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Archaea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23"/>
              <p:cNvSpPr txBox="1"/>
              <p:nvPr/>
            </p:nvSpPr>
            <p:spPr>
              <a:xfrm>
                <a:off x="685840" y="2972618"/>
                <a:ext cx="1905100" cy="762071"/>
              </a:xfrm>
              <a:prstGeom prst="rect">
                <a:avLst/>
              </a:prstGeom>
              <a:solidFill>
                <a:srgbClr val="C5BF97"/>
              </a:solidFill>
              <a:ln w="12700" cap="flat" cmpd="sng">
                <a:solidFill>
                  <a:srgbClr val="38839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Calibri"/>
                  <a:buNone/>
                </a:pPr>
                <a:r>
                  <a:rPr lang="en-US" sz="24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Eukaryotic kingdom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23"/>
              <p:cNvSpPr txBox="1"/>
              <p:nvPr/>
            </p:nvSpPr>
            <p:spPr>
              <a:xfrm>
                <a:off x="5639100" y="2983732"/>
                <a:ext cx="1905100" cy="762071"/>
              </a:xfrm>
              <a:prstGeom prst="rect">
                <a:avLst/>
              </a:prstGeom>
              <a:solidFill>
                <a:srgbClr val="C5BF97"/>
              </a:solidFill>
              <a:ln w="12700" cap="flat" cmpd="sng">
                <a:solidFill>
                  <a:srgbClr val="38839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Calibri"/>
                  <a:buNone/>
                </a:pPr>
                <a:r>
                  <a:rPr lang="en-US" sz="24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Prokaryotic kingdom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23"/>
              <p:cNvSpPr txBox="1"/>
              <p:nvPr/>
            </p:nvSpPr>
            <p:spPr>
              <a:xfrm>
                <a:off x="655676" y="4274490"/>
                <a:ext cx="1905100" cy="1765465"/>
              </a:xfrm>
              <a:prstGeom prst="rect">
                <a:avLst/>
              </a:prstGeom>
              <a:solidFill>
                <a:srgbClr val="A8B97F"/>
              </a:solidFill>
              <a:ln w="12700" cap="flat" cmpd="sng">
                <a:solidFill>
                  <a:srgbClr val="38839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Calibri"/>
                  <a:buNone/>
                </a:pPr>
                <a:r>
                  <a:rPr lang="en-US" sz="24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Protista</a:t>
                </a: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Calibri"/>
                  <a:buNone/>
                </a:pPr>
                <a:r>
                  <a:rPr lang="en-US" sz="24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Fungi</a:t>
                </a: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Calibri"/>
                  <a:buNone/>
                </a:pPr>
                <a:r>
                  <a:rPr lang="en-US" sz="24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Plant</a:t>
                </a: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Calibri"/>
                  <a:buNone/>
                </a:pPr>
                <a:r>
                  <a:rPr lang="en-US" sz="24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Animal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59" name="Google Shape;259;p23"/>
              <p:cNvCxnSpPr/>
              <p:nvPr/>
            </p:nvCxnSpPr>
            <p:spPr>
              <a:xfrm>
                <a:off x="1600288" y="2432818"/>
                <a:ext cx="0" cy="463593"/>
              </a:xfrm>
              <a:prstGeom prst="straightConnector1">
                <a:avLst/>
              </a:prstGeom>
              <a:noFill/>
              <a:ln w="9525" cap="flat" cmpd="sng">
                <a:solidFill>
                  <a:srgbClr val="50B4C8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260" name="Google Shape;260;p23"/>
              <p:cNvCxnSpPr/>
              <p:nvPr/>
            </p:nvCxnSpPr>
            <p:spPr>
              <a:xfrm>
                <a:off x="1584412" y="3734690"/>
                <a:ext cx="0" cy="527099"/>
              </a:xfrm>
              <a:prstGeom prst="straightConnector1">
                <a:avLst/>
              </a:prstGeom>
              <a:noFill/>
              <a:ln w="9525" cap="flat" cmpd="sng">
                <a:solidFill>
                  <a:srgbClr val="50B4C8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261" name="Google Shape;261;p23"/>
              <p:cNvCxnSpPr/>
              <p:nvPr/>
            </p:nvCxnSpPr>
            <p:spPr>
              <a:xfrm>
                <a:off x="5258080" y="2455045"/>
                <a:ext cx="762040" cy="412789"/>
              </a:xfrm>
              <a:prstGeom prst="straightConnector1">
                <a:avLst/>
              </a:prstGeom>
              <a:noFill/>
              <a:ln w="9525" cap="flat" cmpd="sng">
                <a:solidFill>
                  <a:srgbClr val="50B4C8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262" name="Google Shape;262;p23"/>
              <p:cNvCxnSpPr/>
              <p:nvPr/>
            </p:nvCxnSpPr>
            <p:spPr>
              <a:xfrm flipH="1">
                <a:off x="7239384" y="2445519"/>
                <a:ext cx="590581" cy="438191"/>
              </a:xfrm>
              <a:prstGeom prst="straightConnector1">
                <a:avLst/>
              </a:prstGeom>
              <a:noFill/>
              <a:ln w="9525" cap="flat" cmpd="sng">
                <a:solidFill>
                  <a:srgbClr val="50B4C8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</p:grpSp>
        <p:grpSp>
          <p:nvGrpSpPr>
            <p:cNvPr id="263" name="Google Shape;263;p23"/>
            <p:cNvGrpSpPr/>
            <p:nvPr/>
          </p:nvGrpSpPr>
          <p:grpSpPr>
            <a:xfrm>
              <a:off x="1447800" y="4486068"/>
              <a:ext cx="8991600" cy="2219532"/>
              <a:chOff x="152384" y="4472515"/>
              <a:chExt cx="8992072" cy="2219532"/>
            </a:xfrm>
          </p:grpSpPr>
          <p:sp>
            <p:nvSpPr>
              <p:cNvPr id="264" name="Google Shape;264;p23"/>
              <p:cNvSpPr txBox="1"/>
              <p:nvPr/>
            </p:nvSpPr>
            <p:spPr>
              <a:xfrm>
                <a:off x="152384" y="5517187"/>
                <a:ext cx="3962608" cy="1174860"/>
              </a:xfrm>
              <a:prstGeom prst="rect">
                <a:avLst/>
              </a:prstGeom>
              <a:solidFill>
                <a:srgbClr val="657689"/>
              </a:solidFill>
              <a:ln w="12700" cap="flat" cmpd="sng">
                <a:solidFill>
                  <a:srgbClr val="38839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342900" marR="0" lvl="0" indent="-3429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000"/>
                  <a:buFont typeface="Calibri"/>
                  <a:buChar char="•"/>
                </a:pPr>
                <a:r>
                  <a:rPr lang="en-US" sz="20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DNA is enclosed within the nucleus</a:t>
                </a: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marR="0" lvl="0" indent="-3429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000"/>
                  <a:buFont typeface="Calibri"/>
                  <a:buChar char="•"/>
                </a:pPr>
                <a:r>
                  <a:rPr lang="en-US" sz="20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Most are larger and more complex than prokaryotes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23"/>
              <p:cNvSpPr txBox="1"/>
              <p:nvPr/>
            </p:nvSpPr>
            <p:spPr>
              <a:xfrm>
                <a:off x="5181848" y="4472515"/>
                <a:ext cx="3962608" cy="1762289"/>
              </a:xfrm>
              <a:prstGeom prst="rect">
                <a:avLst/>
              </a:prstGeom>
              <a:solidFill>
                <a:srgbClr val="657689"/>
              </a:solidFill>
              <a:ln w="12700" cap="flat" cmpd="sng">
                <a:solidFill>
                  <a:srgbClr val="38839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342900" marR="0" lvl="0" indent="-3429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000"/>
                  <a:buFont typeface="Calibri"/>
                  <a:buChar char="•"/>
                </a:pPr>
                <a:r>
                  <a:rPr lang="en-US" sz="20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Single cells, no nucleus or organelles</a:t>
                </a: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marR="0" lvl="0" indent="-3429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000"/>
                  <a:buFont typeface="Calibri"/>
                  <a:buChar char="•"/>
                </a:pPr>
                <a:r>
                  <a:rPr lang="en-US" sz="20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Simpler organisms; include producers, consumers and decomposers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6" name="Google Shape;266;p23"/>
            <p:cNvSpPr txBox="1"/>
            <p:nvPr/>
          </p:nvSpPr>
          <p:spPr>
            <a:xfrm>
              <a:off x="7467600" y="3422343"/>
              <a:ext cx="1905000" cy="958940"/>
            </a:xfrm>
            <a:prstGeom prst="rect">
              <a:avLst/>
            </a:prstGeom>
            <a:solidFill>
              <a:srgbClr val="A8B97F"/>
            </a:solidFill>
            <a:ln w="12700" cap="flat" cmpd="sng">
              <a:solidFill>
                <a:srgbClr val="38839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Calibri"/>
                <a:buNone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Bacteria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Calibri"/>
                <a:buNone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Archaea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7" name="Google Shape;267;p23"/>
            <p:cNvCxnSpPr/>
            <p:nvPr/>
          </p:nvCxnSpPr>
          <p:spPr>
            <a:xfrm>
              <a:off x="8534400" y="3144505"/>
              <a:ext cx="0" cy="263550"/>
            </a:xfrm>
            <a:prstGeom prst="straightConnector1">
              <a:avLst/>
            </a:prstGeom>
            <a:noFill/>
            <a:ln w="9525" cap="flat" cmpd="sng">
              <a:solidFill>
                <a:srgbClr val="50B4C8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68" name="Google Shape;268;p23"/>
            <p:cNvSpPr txBox="1"/>
            <p:nvPr/>
          </p:nvSpPr>
          <p:spPr>
            <a:xfrm>
              <a:off x="704850" y="1391741"/>
              <a:ext cx="1219200" cy="457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Domain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3"/>
            <p:cNvSpPr txBox="1"/>
            <p:nvPr/>
          </p:nvSpPr>
          <p:spPr>
            <a:xfrm>
              <a:off x="609600" y="2477692"/>
              <a:ext cx="1482725" cy="457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Kingdom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3"/>
            <p:cNvSpPr txBox="1"/>
            <p:nvPr/>
          </p:nvSpPr>
          <p:spPr>
            <a:xfrm>
              <a:off x="609600" y="3733523"/>
              <a:ext cx="1482725" cy="457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Kingdom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2600" y="685800"/>
            <a:ext cx="8693150" cy="5795962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4"/>
          <p:cNvSpPr txBox="1"/>
          <p:nvPr/>
        </p:nvSpPr>
        <p:spPr>
          <a:xfrm>
            <a:off x="504825" y="0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0B4C8"/>
              </a:buClr>
              <a:buSzPts val="4800"/>
              <a:buFont typeface="Calibri"/>
              <a:buNone/>
            </a:pPr>
            <a:r>
              <a:rPr lang="en-US" sz="4800" b="0" i="0" u="none" strike="noStrike" cap="none">
                <a:solidFill>
                  <a:srgbClr val="50B4C8"/>
                </a:solidFill>
                <a:latin typeface="Calibri"/>
                <a:ea typeface="Calibri"/>
                <a:cs typeface="Calibri"/>
                <a:sym typeface="Calibri"/>
              </a:rPr>
              <a:t>The Six Kingdoms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4"/>
          <p:cNvSpPr txBox="1"/>
          <p:nvPr/>
        </p:nvSpPr>
        <p:spPr>
          <a:xfrm>
            <a:off x="8764587" y="5181600"/>
            <a:ext cx="2925762" cy="13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0B4C8"/>
              </a:buClr>
              <a:buSzPts val="5400"/>
              <a:buFont typeface="Calibri"/>
              <a:buNone/>
            </a:pPr>
            <a:r>
              <a:rPr lang="en-US" sz="5400" b="0" u="none">
                <a:solidFill>
                  <a:srgbClr val="50B4C8"/>
                </a:solidFill>
                <a:latin typeface="Calibri"/>
                <a:ea typeface="Calibri"/>
                <a:cs typeface="Calibri"/>
                <a:sym typeface="Calibri"/>
              </a:rPr>
              <a:t>Protistans  </a:t>
            </a:r>
            <a:endParaRPr/>
          </a:p>
        </p:txBody>
      </p:sp>
      <p:sp>
        <p:nvSpPr>
          <p:cNvPr id="283" name="Google Shape;283;p25"/>
          <p:cNvSpPr txBox="1"/>
          <p:nvPr/>
        </p:nvSpPr>
        <p:spPr>
          <a:xfrm>
            <a:off x="8764587" y="5257800"/>
            <a:ext cx="2925762" cy="13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3000" y="876300"/>
            <a:ext cx="6737350" cy="516731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5"/>
          <p:cNvSpPr txBox="1"/>
          <p:nvPr/>
        </p:nvSpPr>
        <p:spPr>
          <a:xfrm>
            <a:off x="625475" y="1928812"/>
            <a:ext cx="4886325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0487" marR="0" lvl="0" indent="-177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 "/>
            </a:pPr>
            <a:r>
              <a:rPr lang="en-US" sz="2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Not an easily defined group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487" marR="0" lvl="0" indent="-177800" algn="l" rtl="0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 "/>
            </a:pPr>
            <a:r>
              <a:rPr lang="en-US" sz="2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Producers and consumers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487" marR="0" lvl="0" indent="-177800" algn="l" rtl="0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 "/>
            </a:pPr>
            <a:r>
              <a:rPr lang="en-US" sz="2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Single-celled and multicellular species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6"/>
          <p:cNvSpPr txBox="1">
            <a:spLocks noGrp="1"/>
          </p:cNvSpPr>
          <p:nvPr>
            <p:ph type="title"/>
          </p:nvPr>
        </p:nvSpPr>
        <p:spPr>
          <a:xfrm>
            <a:off x="381000" y="500062"/>
            <a:ext cx="10772775" cy="165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0B4C8"/>
              </a:buClr>
              <a:buSzPts val="5400"/>
              <a:buFont typeface="Calibri"/>
              <a:buNone/>
            </a:pPr>
            <a:r>
              <a:rPr lang="en-US" sz="5400" b="0" u="none">
                <a:solidFill>
                  <a:srgbClr val="50B4C8"/>
                </a:solidFill>
                <a:latin typeface="Calibri"/>
                <a:ea typeface="Calibri"/>
                <a:cs typeface="Calibri"/>
                <a:sym typeface="Calibri"/>
              </a:rPr>
              <a:t>Fungi</a:t>
            </a:r>
            <a:endParaRPr/>
          </a:p>
        </p:txBody>
      </p:sp>
      <p:sp>
        <p:nvSpPr>
          <p:cNvPr id="291" name="Google Shape;291;p26"/>
          <p:cNvSpPr txBox="1">
            <a:spLocks noGrp="1"/>
          </p:cNvSpPr>
          <p:nvPr>
            <p:ph type="body" idx="1"/>
          </p:nvPr>
        </p:nvSpPr>
        <p:spPr>
          <a:xfrm>
            <a:off x="381000" y="1958975"/>
            <a:ext cx="63246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0487" marR="0" lvl="0" indent="-1778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</a:pPr>
            <a:r>
              <a:rPr lang="en-US" sz="2800" b="0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Most are </a:t>
            </a:r>
            <a:r>
              <a:rPr lang="en-US" sz="28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multi celled</a:t>
            </a:r>
            <a:endParaRPr sz="2400" b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487" marR="0" lvl="0" indent="-177800" algn="just" rtl="0">
              <a:lnSpc>
                <a:spcPct val="13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</a:pPr>
            <a:r>
              <a:rPr lang="en-US" sz="2800" b="0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Consumers and decomposers</a:t>
            </a:r>
            <a:endParaRPr sz="2400" b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487" marR="0" lvl="0" indent="-177800" algn="just" rtl="0">
              <a:lnSpc>
                <a:spcPct val="13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</a:pPr>
            <a:r>
              <a:rPr lang="en-US" sz="2800" b="0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Extracellular digestion and absorption</a:t>
            </a:r>
            <a:endParaRPr/>
          </a:p>
        </p:txBody>
      </p:sp>
      <p:sp>
        <p:nvSpPr>
          <p:cNvPr id="292" name="Google Shape;292;p26"/>
          <p:cNvSpPr txBox="1"/>
          <p:nvPr/>
        </p:nvSpPr>
        <p:spPr>
          <a:xfrm>
            <a:off x="8764587" y="5257800"/>
            <a:ext cx="2925762" cy="13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0287" y="1219200"/>
            <a:ext cx="5776912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7"/>
          <p:cNvSpPr txBox="1">
            <a:spLocks noGrp="1"/>
          </p:cNvSpPr>
          <p:nvPr>
            <p:ph type="title"/>
          </p:nvPr>
        </p:nvSpPr>
        <p:spPr>
          <a:xfrm>
            <a:off x="661987" y="461962"/>
            <a:ext cx="10772775" cy="165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0B4C8"/>
              </a:buClr>
              <a:buSzPts val="5400"/>
              <a:buFont typeface="Calibri"/>
              <a:buNone/>
            </a:pPr>
            <a:r>
              <a:rPr lang="en-US" sz="5400" b="0" u="none">
                <a:solidFill>
                  <a:srgbClr val="50B4C8"/>
                </a:solidFill>
                <a:latin typeface="Calibri"/>
                <a:ea typeface="Calibri"/>
                <a:cs typeface="Calibri"/>
                <a:sym typeface="Calibri"/>
              </a:rPr>
              <a:t>Plants</a:t>
            </a:r>
            <a:endParaRPr/>
          </a:p>
        </p:txBody>
      </p:sp>
      <p:sp>
        <p:nvSpPr>
          <p:cNvPr id="299" name="Google Shape;299;p27"/>
          <p:cNvSpPr txBox="1">
            <a:spLocks noGrp="1"/>
          </p:cNvSpPr>
          <p:nvPr>
            <p:ph type="body" idx="1"/>
          </p:nvPr>
        </p:nvSpPr>
        <p:spPr>
          <a:xfrm>
            <a:off x="657225" y="1600200"/>
            <a:ext cx="5895975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0487" marR="0" lvl="0" indent="-177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</a:pPr>
            <a:r>
              <a:rPr lang="en-US" sz="2800" b="0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All are </a:t>
            </a:r>
            <a:r>
              <a:rPr lang="en-US" sz="28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multi celled</a:t>
            </a:r>
            <a:endParaRPr sz="2400" b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487" marR="0" lvl="0" indent="-177800" algn="l" rtl="0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</a:pPr>
            <a:r>
              <a:rPr lang="en-US" sz="2800" b="0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Most are photosynthetic producers</a:t>
            </a:r>
            <a:endParaRPr sz="2400" b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487" marR="0" lvl="0" indent="-177800" algn="l" rtl="0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</a:pPr>
            <a:r>
              <a:rPr lang="en-US" sz="2800" b="0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Make up the food base for communities, especially on land</a:t>
            </a:r>
            <a:endParaRPr/>
          </a:p>
        </p:txBody>
      </p:sp>
      <p:sp>
        <p:nvSpPr>
          <p:cNvPr id="300" name="Google Shape;300;p27"/>
          <p:cNvSpPr txBox="1"/>
          <p:nvPr/>
        </p:nvSpPr>
        <p:spPr>
          <a:xfrm>
            <a:off x="8764587" y="5257800"/>
            <a:ext cx="2925762" cy="13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89750" y="461962"/>
            <a:ext cx="3994150" cy="593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0B4C8"/>
              </a:buClr>
              <a:buSzPts val="5400"/>
              <a:buFont typeface="Calibri"/>
              <a:buNone/>
            </a:pPr>
            <a:r>
              <a:rPr lang="en-US" sz="5400" b="0" u="none">
                <a:solidFill>
                  <a:srgbClr val="50B4C8"/>
                </a:solidFill>
                <a:latin typeface="Calibri"/>
                <a:ea typeface="Calibri"/>
                <a:cs typeface="Calibri"/>
                <a:sym typeface="Calibri"/>
              </a:rPr>
              <a:t>Animals</a:t>
            </a:r>
            <a:endParaRPr/>
          </a:p>
        </p:txBody>
      </p:sp>
      <p:sp>
        <p:nvSpPr>
          <p:cNvPr id="307" name="Google Shape;307;p28"/>
          <p:cNvSpPr txBox="1">
            <a:spLocks noGrp="1"/>
          </p:cNvSpPr>
          <p:nvPr>
            <p:ph type="body" idx="1"/>
          </p:nvPr>
        </p:nvSpPr>
        <p:spPr>
          <a:xfrm>
            <a:off x="657225" y="1733550"/>
            <a:ext cx="5791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0487" marR="0" lvl="0" indent="-177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 "/>
            </a:pPr>
            <a:r>
              <a:rPr lang="en-US" sz="28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Multi Celled</a:t>
            </a:r>
            <a:r>
              <a:rPr lang="en-US" sz="2800" b="0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consumers</a:t>
            </a:r>
            <a:endParaRPr sz="2400" b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6075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Herbivores </a:t>
            </a:r>
            <a:endParaRPr sz="24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6075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Carnivores</a:t>
            </a:r>
            <a:endParaRPr sz="24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6075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Parasites </a:t>
            </a:r>
            <a:endParaRPr sz="24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6075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Scavengers</a:t>
            </a:r>
            <a:endParaRPr sz="24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487" marR="0" lvl="0" indent="-17780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 "/>
            </a:pPr>
            <a:r>
              <a:rPr lang="en-US" sz="2800" b="0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Move about during at least </a:t>
            </a:r>
            <a:endParaRPr sz="2400" b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487" marR="0" lvl="0" indent="-17780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 "/>
            </a:pPr>
            <a:r>
              <a:rPr lang="en-US" sz="2800" b="0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some stage of their life</a:t>
            </a:r>
            <a:endParaRPr/>
          </a:p>
        </p:txBody>
      </p:sp>
      <p:sp>
        <p:nvSpPr>
          <p:cNvPr id="308" name="Google Shape;308;p28"/>
          <p:cNvSpPr txBox="1"/>
          <p:nvPr/>
        </p:nvSpPr>
        <p:spPr>
          <a:xfrm>
            <a:off x="8764587" y="5181600"/>
            <a:ext cx="2925762" cy="13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Google Shape;30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9962" y="1085850"/>
            <a:ext cx="727075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>
            <a:spLocks noGrp="1"/>
          </p:cNvSpPr>
          <p:nvPr>
            <p:ph type="title"/>
          </p:nvPr>
        </p:nvSpPr>
        <p:spPr>
          <a:xfrm>
            <a:off x="304800" y="174625"/>
            <a:ext cx="10772775" cy="165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0B4C8"/>
              </a:buClr>
              <a:buSzPts val="5400"/>
              <a:buFont typeface="Calibri"/>
              <a:buNone/>
            </a:pPr>
            <a:r>
              <a:rPr lang="en-US" sz="5400" b="0" u="none">
                <a:solidFill>
                  <a:srgbClr val="50B4C8"/>
                </a:solidFill>
                <a:latin typeface="Calibri"/>
                <a:ea typeface="Calibri"/>
                <a:cs typeface="Calibri"/>
                <a:sym typeface="Calibri"/>
              </a:rPr>
              <a:t>Why Study Biology?</a:t>
            </a:r>
            <a:endParaRPr/>
          </a:p>
        </p:txBody>
      </p:sp>
      <p:sp>
        <p:nvSpPr>
          <p:cNvPr id="66" name="Google Shape;66;p2"/>
          <p:cNvSpPr txBox="1">
            <a:spLocks noGrp="1"/>
          </p:cNvSpPr>
          <p:nvPr>
            <p:ph type="body" idx="1"/>
          </p:nvPr>
        </p:nvSpPr>
        <p:spPr>
          <a:xfrm>
            <a:off x="457200" y="1831975"/>
            <a:ext cx="10972800" cy="3767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0487" marR="0" lvl="0" indent="-177800" algn="just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To learn how organisms are constructed, how they function, where they live, and what they do </a:t>
            </a:r>
            <a:endParaRPr sz="24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487" marR="0" lvl="0" indent="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487" marR="0" lvl="0" indent="-17780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To help you develop, modify, and refine your ideas about life</a:t>
            </a:r>
            <a:endParaRPr/>
          </a:p>
        </p:txBody>
      </p:sp>
      <p:sp>
        <p:nvSpPr>
          <p:cNvPr id="67" name="Google Shape;67;p2"/>
          <p:cNvSpPr txBox="1"/>
          <p:nvPr/>
        </p:nvSpPr>
        <p:spPr>
          <a:xfrm>
            <a:off x="8764587" y="5410200"/>
            <a:ext cx="2925762" cy="13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9"/>
          <p:cNvSpPr txBox="1">
            <a:spLocks noGrp="1"/>
          </p:cNvSpPr>
          <p:nvPr>
            <p:ph type="title"/>
          </p:nvPr>
        </p:nvSpPr>
        <p:spPr>
          <a:xfrm>
            <a:off x="403225" y="139700"/>
            <a:ext cx="10772775" cy="165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0B4C8"/>
              </a:buClr>
              <a:buSzPts val="5400"/>
              <a:buFont typeface="Calibri"/>
              <a:buNone/>
            </a:pPr>
            <a:r>
              <a:rPr lang="en-US" sz="5400" b="0" u="none">
                <a:solidFill>
                  <a:srgbClr val="50B4C8"/>
                </a:solidFill>
                <a:latin typeface="Calibri"/>
                <a:ea typeface="Calibri"/>
                <a:cs typeface="Calibri"/>
                <a:sym typeface="Calibri"/>
              </a:rPr>
              <a:t>Few Key terms!</a:t>
            </a:r>
            <a:endParaRPr/>
          </a:p>
        </p:txBody>
      </p:sp>
      <p:sp>
        <p:nvSpPr>
          <p:cNvPr id="315" name="Google Shape;315;p29"/>
          <p:cNvSpPr txBox="1">
            <a:spLocks noGrp="1"/>
          </p:cNvSpPr>
          <p:nvPr>
            <p:ph type="body" idx="1"/>
          </p:nvPr>
        </p:nvSpPr>
        <p:spPr>
          <a:xfrm>
            <a:off x="501650" y="1223600"/>
            <a:ext cx="5753100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0487" marR="0" lvl="0" indent="-90487" algn="just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Arial"/>
              <a:buNone/>
            </a:pPr>
            <a:r>
              <a:rPr lang="en-US" sz="2400" b="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Adaptive trait</a:t>
            </a:r>
            <a:endParaRPr sz="2400" b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487" marR="0" lvl="0" indent="-90487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 sz="2400" b="0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 trait that gives the individual an advantage in survival or reproduction, under a given set of circumstances</a:t>
            </a:r>
            <a:endParaRPr sz="2400" b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487" marR="0" lvl="0" indent="-90487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 sz="2400" b="0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For example, in hummingbirds, a long bill can be an adaptive trait since it is both heritable and adaptive. And for over a long time, more and more hummingbirds possess a long bill since it maximizes the reproductive success of these birds.</a:t>
            </a:r>
            <a:endParaRPr sz="2400" b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487" marR="0" lvl="0" indent="-90487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u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890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u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29"/>
          <p:cNvSpPr txBox="1"/>
          <p:nvPr/>
        </p:nvSpPr>
        <p:spPr>
          <a:xfrm>
            <a:off x="8764587" y="5181600"/>
            <a:ext cx="2925762" cy="13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9387" y="1066800"/>
            <a:ext cx="5160962" cy="3363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3487" y="4346575"/>
            <a:ext cx="4900612" cy="23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9"/>
          <p:cNvSpPr txBox="1"/>
          <p:nvPr/>
        </p:nvSpPr>
        <p:spPr>
          <a:xfrm>
            <a:off x="501650" y="4430712"/>
            <a:ext cx="57531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0487" marR="0" lvl="0" indent="-90487" algn="just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endParaRPr sz="2800" b="0" i="0" u="none" strike="noStrike" cap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487" marR="0" lvl="0" indent="-90487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Mutation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487" marR="0" lvl="0" indent="-90487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 mutation is an alteration in the nucleotide sequence of the genome of an organism.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487" marR="0" lvl="0" indent="-90487" algn="l" rtl="0">
              <a:lnSpc>
                <a:spcPct val="13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0"/>
          <p:cNvSpPr txBox="1"/>
          <p:nvPr/>
        </p:nvSpPr>
        <p:spPr>
          <a:xfrm>
            <a:off x="8764587" y="5105400"/>
            <a:ext cx="2925762" cy="13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0"/>
          <p:cNvSpPr txBox="1"/>
          <p:nvPr/>
        </p:nvSpPr>
        <p:spPr>
          <a:xfrm>
            <a:off x="381000" y="-152400"/>
            <a:ext cx="10772775" cy="165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0B4C8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rgbClr val="50B4C8"/>
                </a:solidFill>
                <a:latin typeface="Calibri"/>
                <a:ea typeface="Calibri"/>
                <a:cs typeface="Calibri"/>
                <a:sym typeface="Calibri"/>
              </a:rPr>
              <a:t>Natural Selection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0"/>
          <p:cNvSpPr txBox="1"/>
          <p:nvPr/>
        </p:nvSpPr>
        <p:spPr>
          <a:xfrm>
            <a:off x="381000" y="990600"/>
            <a:ext cx="11461750" cy="127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0487" marR="0" lvl="0" indent="-1524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</a:pPr>
            <a:r>
              <a:rPr lang="en-US"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The outcome of differences in survival and reproduction among individuals that vary in details of heritable traits.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487" marR="0" lvl="0" indent="-1524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</a:pPr>
            <a:r>
              <a:rPr lang="en-US"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This process helps explain evolution - changes in a line of descent over generations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487" marR="0" lvl="0" indent="-90487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6075" marR="0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487" marR="0" lvl="0" indent="-90487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7" name="Google Shape;32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1800" y="2362200"/>
            <a:ext cx="4762500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1"/>
          <p:cNvSpPr txBox="1">
            <a:spLocks noGrp="1"/>
          </p:cNvSpPr>
          <p:nvPr>
            <p:ph type="title"/>
          </p:nvPr>
        </p:nvSpPr>
        <p:spPr>
          <a:xfrm>
            <a:off x="381000" y="242887"/>
            <a:ext cx="10772775" cy="1658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0B4C8"/>
              </a:buClr>
              <a:buSzPts val="5400"/>
              <a:buFont typeface="Calibri"/>
              <a:buNone/>
            </a:pPr>
            <a:r>
              <a:rPr lang="en-US" sz="5400" b="0" u="none">
                <a:solidFill>
                  <a:srgbClr val="50B4C8"/>
                </a:solidFill>
                <a:latin typeface="Calibri"/>
                <a:ea typeface="Calibri"/>
                <a:cs typeface="Calibri"/>
                <a:sym typeface="Calibri"/>
              </a:rPr>
              <a:t>Artificial Selection</a:t>
            </a:r>
            <a:endParaRPr/>
          </a:p>
        </p:txBody>
      </p:sp>
      <p:sp>
        <p:nvSpPr>
          <p:cNvPr id="333" name="Google Shape;333;p31"/>
          <p:cNvSpPr txBox="1">
            <a:spLocks noGrp="1"/>
          </p:cNvSpPr>
          <p:nvPr>
            <p:ph type="body" idx="1"/>
          </p:nvPr>
        </p:nvSpPr>
        <p:spPr>
          <a:xfrm>
            <a:off x="400050" y="1458912"/>
            <a:ext cx="10753725" cy="376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 sz="2400" b="0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Selective breeding of organisms to promote the appearance of desirable traits in offspring is called artificial selection.</a:t>
            </a:r>
            <a:endParaRPr sz="2400" b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15240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•"/>
            </a:pPr>
            <a:r>
              <a:rPr lang="en-US" sz="2400" b="0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Breeders favor some form of traits over others</a:t>
            </a:r>
            <a:endParaRPr sz="2400" b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15240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•"/>
            </a:pPr>
            <a:r>
              <a:rPr lang="en-US" sz="2400" b="0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Individuals exhibiting favored traits are bred</a:t>
            </a:r>
            <a:endParaRPr sz="2400" b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15240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•"/>
            </a:pPr>
            <a:r>
              <a:rPr lang="en-US" sz="2400" b="0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Favored traits increase in the population</a:t>
            </a:r>
            <a:endParaRPr/>
          </a:p>
        </p:txBody>
      </p:sp>
      <p:sp>
        <p:nvSpPr>
          <p:cNvPr id="334" name="Google Shape;334;p31"/>
          <p:cNvSpPr txBox="1"/>
          <p:nvPr/>
        </p:nvSpPr>
        <p:spPr>
          <a:xfrm>
            <a:off x="8764587" y="5105400"/>
            <a:ext cx="2925762" cy="13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" name="Google Shape;33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2200" y="4062412"/>
            <a:ext cx="6119812" cy="20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2"/>
          <p:cNvSpPr txBox="1">
            <a:spLocks noGrp="1"/>
          </p:cNvSpPr>
          <p:nvPr>
            <p:ph type="title"/>
          </p:nvPr>
        </p:nvSpPr>
        <p:spPr>
          <a:xfrm>
            <a:off x="533400" y="381000"/>
            <a:ext cx="7877175" cy="1658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0B4C8"/>
              </a:buClr>
              <a:buSzPts val="5400"/>
              <a:buFont typeface="Calibri"/>
              <a:buNone/>
            </a:pPr>
            <a:r>
              <a:rPr lang="en-US" sz="5400" b="0" u="none">
                <a:solidFill>
                  <a:srgbClr val="50B4C8"/>
                </a:solidFill>
                <a:latin typeface="Calibri"/>
                <a:ea typeface="Calibri"/>
                <a:cs typeface="Calibri"/>
                <a:sym typeface="Calibri"/>
              </a:rPr>
              <a:t>Antibiotic Resistance!</a:t>
            </a:r>
            <a:br>
              <a:rPr lang="en-US" sz="5400" b="0" u="none">
                <a:solidFill>
                  <a:srgbClr val="50B4C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b="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Another common example of Natural selection</a:t>
            </a:r>
            <a:endParaRPr/>
          </a:p>
        </p:txBody>
      </p:sp>
      <p:sp>
        <p:nvSpPr>
          <p:cNvPr id="341" name="Google Shape;341;p32"/>
          <p:cNvSpPr txBox="1">
            <a:spLocks noGrp="1"/>
          </p:cNvSpPr>
          <p:nvPr>
            <p:ph type="body" idx="1"/>
          </p:nvPr>
        </p:nvSpPr>
        <p:spPr>
          <a:xfrm>
            <a:off x="547687" y="1755775"/>
            <a:ext cx="5964237" cy="4513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0487" marR="0" lvl="0" indent="-1651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600"/>
              <a:buFont typeface="Arial"/>
              <a:buChar char="•"/>
            </a:pPr>
            <a:r>
              <a:rPr lang="en-US" sz="2600" b="0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Antibiotics are used to kill bacteria</a:t>
            </a:r>
            <a:endParaRPr sz="2400" b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487" marR="0" lvl="0" indent="-165100" algn="just" rtl="0">
              <a:lnSpc>
                <a:spcPct val="14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600"/>
              <a:buFont typeface="Arial"/>
              <a:buChar char="•"/>
            </a:pPr>
            <a:r>
              <a:rPr lang="en-US" sz="2600" b="0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Mutations for antibiotic resistance exist or arise in bacterial population</a:t>
            </a:r>
            <a:endParaRPr sz="2400" b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487" marR="0" lvl="0" indent="-165100" algn="just" rtl="0">
              <a:lnSpc>
                <a:spcPct val="14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600"/>
              <a:buFont typeface="Arial"/>
              <a:buChar char="•"/>
            </a:pPr>
            <a:r>
              <a:rPr lang="en-US" sz="2600" b="0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Antibiotic-resistant bacteria survive and reproduce better than non-resistant</a:t>
            </a:r>
            <a:endParaRPr sz="2400" b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487" marR="0" lvl="0" indent="-165100" algn="just" rtl="0">
              <a:lnSpc>
                <a:spcPct val="14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600"/>
              <a:buFont typeface="Arial"/>
              <a:buChar char="•"/>
            </a:pPr>
            <a:r>
              <a:rPr lang="en-US" sz="2600" b="0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Over time, proportion of antibiotic-resistant bacteria increases</a:t>
            </a:r>
            <a:endParaRPr sz="2400" b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890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32"/>
          <p:cNvSpPr txBox="1"/>
          <p:nvPr/>
        </p:nvSpPr>
        <p:spPr>
          <a:xfrm>
            <a:off x="8764587" y="5257800"/>
            <a:ext cx="2925762" cy="13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" name="Google Shape;343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26250" y="152400"/>
            <a:ext cx="508635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3"/>
          <p:cNvSpPr txBox="1"/>
          <p:nvPr/>
        </p:nvSpPr>
        <p:spPr>
          <a:xfrm>
            <a:off x="4038600" y="2286000"/>
            <a:ext cx="42672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0487" marR="0" lvl="0" indent="-90487" algn="just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7200"/>
              <a:buFont typeface="Calibri"/>
              <a:buNone/>
            </a:pPr>
            <a:r>
              <a:rPr lang="en-US" sz="72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>
            <a:spLocks noGrp="1"/>
          </p:cNvSpPr>
          <p:nvPr>
            <p:ph type="title"/>
          </p:nvPr>
        </p:nvSpPr>
        <p:spPr>
          <a:xfrm>
            <a:off x="304800" y="174625"/>
            <a:ext cx="10772775" cy="165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0B4C8"/>
              </a:buClr>
              <a:buSzPts val="5400"/>
              <a:buFont typeface="Calibri"/>
              <a:buNone/>
            </a:pPr>
            <a:r>
              <a:rPr lang="en-US" sz="5400" b="0" u="none">
                <a:solidFill>
                  <a:srgbClr val="50B4C8"/>
                </a:solidFill>
                <a:latin typeface="Calibri"/>
                <a:ea typeface="Calibri"/>
                <a:cs typeface="Calibri"/>
                <a:sym typeface="Calibri"/>
              </a:rPr>
              <a:t>Why Study Biology?</a:t>
            </a:r>
            <a:endParaRPr/>
          </a:p>
        </p:txBody>
      </p:sp>
      <p:sp>
        <p:nvSpPr>
          <p:cNvPr id="73" name="Google Shape;73;p3"/>
          <p:cNvSpPr txBox="1"/>
          <p:nvPr/>
        </p:nvSpPr>
        <p:spPr>
          <a:xfrm>
            <a:off x="8764587" y="5410200"/>
            <a:ext cx="2925762" cy="13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" name="Google Shape;7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1344612"/>
            <a:ext cx="9448800" cy="5434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"/>
          <p:cNvSpPr txBox="1">
            <a:spLocks noGrp="1"/>
          </p:cNvSpPr>
          <p:nvPr>
            <p:ph type="title"/>
          </p:nvPr>
        </p:nvSpPr>
        <p:spPr>
          <a:xfrm>
            <a:off x="838200" y="247650"/>
            <a:ext cx="10772775" cy="165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0B4C8"/>
              </a:buClr>
              <a:buSzPts val="5400"/>
              <a:buFont typeface="Calibri"/>
              <a:buNone/>
            </a:pPr>
            <a:r>
              <a:rPr lang="en-US" sz="5400" b="0" u="none">
                <a:solidFill>
                  <a:srgbClr val="50B4C8"/>
                </a:solidFill>
                <a:latin typeface="Calibri"/>
                <a:ea typeface="Calibri"/>
                <a:cs typeface="Calibri"/>
                <a:sym typeface="Calibri"/>
              </a:rPr>
              <a:t>What Is Life?</a:t>
            </a:r>
            <a:endParaRPr/>
          </a:p>
        </p:txBody>
      </p:sp>
      <p:sp>
        <p:nvSpPr>
          <p:cNvPr id="80" name="Google Shape;80;p4"/>
          <p:cNvSpPr txBox="1">
            <a:spLocks noGrp="1"/>
          </p:cNvSpPr>
          <p:nvPr>
            <p:ph type="body" idx="1"/>
          </p:nvPr>
        </p:nvSpPr>
        <p:spPr>
          <a:xfrm>
            <a:off x="727075" y="1763712"/>
            <a:ext cx="11236325" cy="903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0487" marR="0" lvl="0" indent="-177800" algn="just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Life is something that </a:t>
            </a:r>
            <a:r>
              <a:rPr lang="en-US" sz="28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captures and uses energy and raw materials</a:t>
            </a:r>
            <a:r>
              <a:rPr lang="en-US" sz="2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, this energy is  the capacity to do work.</a:t>
            </a:r>
            <a:endParaRPr/>
          </a:p>
        </p:txBody>
      </p:sp>
      <p:sp>
        <p:nvSpPr>
          <p:cNvPr id="81" name="Google Shape;81;p4"/>
          <p:cNvSpPr txBox="1"/>
          <p:nvPr/>
        </p:nvSpPr>
        <p:spPr>
          <a:xfrm>
            <a:off x="8764587" y="5029200"/>
            <a:ext cx="2925762" cy="13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0" y="2673350"/>
            <a:ext cx="4114800" cy="393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"/>
          <p:cNvSpPr txBox="1">
            <a:spLocks noGrp="1"/>
          </p:cNvSpPr>
          <p:nvPr>
            <p:ph type="title"/>
          </p:nvPr>
        </p:nvSpPr>
        <p:spPr>
          <a:xfrm>
            <a:off x="838200" y="247650"/>
            <a:ext cx="10772775" cy="165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0B4C8"/>
              </a:buClr>
              <a:buSzPts val="5400"/>
              <a:buFont typeface="Calibri"/>
              <a:buNone/>
            </a:pPr>
            <a:r>
              <a:rPr lang="en-US" sz="5400" b="0" u="none">
                <a:solidFill>
                  <a:srgbClr val="50B4C8"/>
                </a:solidFill>
                <a:latin typeface="Calibri"/>
                <a:ea typeface="Calibri"/>
                <a:cs typeface="Calibri"/>
                <a:sym typeface="Calibri"/>
              </a:rPr>
              <a:t>What Is Life?</a:t>
            </a:r>
            <a:endParaRPr/>
          </a:p>
        </p:txBody>
      </p:sp>
      <p:sp>
        <p:nvSpPr>
          <p:cNvPr id="88" name="Google Shape;88;p5"/>
          <p:cNvSpPr txBox="1"/>
          <p:nvPr/>
        </p:nvSpPr>
        <p:spPr>
          <a:xfrm>
            <a:off x="8764587" y="5029200"/>
            <a:ext cx="2925762" cy="13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1200" y="3276600"/>
            <a:ext cx="7391400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5"/>
          <p:cNvSpPr txBox="1"/>
          <p:nvPr/>
        </p:nvSpPr>
        <p:spPr>
          <a:xfrm>
            <a:off x="581025" y="1454150"/>
            <a:ext cx="11109325" cy="1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0487" marR="0" lvl="0" indent="-177800" algn="just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 "/>
            </a:pPr>
            <a:r>
              <a:rPr lang="en-US" sz="2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Living organisms have the capacity to do metabolism and this is a set of reactions where cells acquire and use energy to </a:t>
            </a:r>
            <a:r>
              <a:rPr lang="en-US" sz="28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grow, survive, reproduce and develop.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 txBox="1">
            <a:spLocks noGrp="1"/>
          </p:cNvSpPr>
          <p:nvPr>
            <p:ph type="title"/>
          </p:nvPr>
        </p:nvSpPr>
        <p:spPr>
          <a:xfrm>
            <a:off x="519112" y="76200"/>
            <a:ext cx="10772775" cy="1658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0B4C8"/>
              </a:buClr>
              <a:buSzPts val="5400"/>
              <a:buFont typeface="Calibri"/>
              <a:buNone/>
            </a:pPr>
            <a:r>
              <a:rPr lang="en-US" sz="5400" b="0" u="none">
                <a:solidFill>
                  <a:srgbClr val="50B4C8"/>
                </a:solidFill>
                <a:latin typeface="Calibri"/>
                <a:ea typeface="Calibri"/>
                <a:cs typeface="Calibri"/>
                <a:sym typeface="Calibri"/>
              </a:rPr>
              <a:t>What Is Life? (cont.) </a:t>
            </a:r>
            <a:endParaRPr/>
          </a:p>
        </p:txBody>
      </p:sp>
      <p:sp>
        <p:nvSpPr>
          <p:cNvPr id="96" name="Google Shape;96;p6"/>
          <p:cNvSpPr txBox="1">
            <a:spLocks noGrp="1"/>
          </p:cNvSpPr>
          <p:nvPr>
            <p:ph type="body" idx="1"/>
          </p:nvPr>
        </p:nvSpPr>
        <p:spPr>
          <a:xfrm>
            <a:off x="304800" y="1600200"/>
            <a:ext cx="11688762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0487" marR="0" lvl="0" indent="-177800" algn="just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Living organisms can </a:t>
            </a:r>
            <a:r>
              <a:rPr lang="en-US" sz="28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sense changes in the environment and respond according to the changes. </a:t>
            </a:r>
            <a:r>
              <a:rPr lang="en-US" sz="2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Organisms have receptors that detect specific forms of energies which then are called stimuli (Singular stimulus).</a:t>
            </a:r>
            <a:endParaRPr/>
          </a:p>
        </p:txBody>
      </p:sp>
      <p:sp>
        <p:nvSpPr>
          <p:cNvPr id="97" name="Google Shape;97;p6"/>
          <p:cNvSpPr txBox="1"/>
          <p:nvPr/>
        </p:nvSpPr>
        <p:spPr>
          <a:xfrm>
            <a:off x="8839200" y="5003800"/>
            <a:ext cx="2925762" cy="13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1400" y="3192462"/>
            <a:ext cx="3111500" cy="3208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"/>
          <p:cNvSpPr txBox="1">
            <a:spLocks noGrp="1"/>
          </p:cNvSpPr>
          <p:nvPr>
            <p:ph type="title"/>
          </p:nvPr>
        </p:nvSpPr>
        <p:spPr>
          <a:xfrm>
            <a:off x="519112" y="76200"/>
            <a:ext cx="10772775" cy="1658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0B4C8"/>
              </a:buClr>
              <a:buSzPts val="5400"/>
              <a:buFont typeface="Calibri"/>
              <a:buNone/>
            </a:pPr>
            <a:r>
              <a:rPr lang="en-US" sz="5400" b="0" u="none">
                <a:solidFill>
                  <a:srgbClr val="50B4C8"/>
                </a:solidFill>
                <a:latin typeface="Calibri"/>
                <a:ea typeface="Calibri"/>
                <a:cs typeface="Calibri"/>
                <a:sym typeface="Calibri"/>
              </a:rPr>
              <a:t>What Is Life? (cont.) </a:t>
            </a:r>
            <a:endParaRPr/>
          </a:p>
        </p:txBody>
      </p:sp>
      <p:sp>
        <p:nvSpPr>
          <p:cNvPr id="104" name="Google Shape;104;p7"/>
          <p:cNvSpPr txBox="1">
            <a:spLocks noGrp="1"/>
          </p:cNvSpPr>
          <p:nvPr>
            <p:ph type="body" idx="1"/>
          </p:nvPr>
        </p:nvSpPr>
        <p:spPr>
          <a:xfrm>
            <a:off x="304800" y="1600200"/>
            <a:ext cx="11688762" cy="1760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0487" marR="0" lvl="0" indent="-177800" algn="just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Sensing and responding include </a:t>
            </a:r>
            <a:r>
              <a:rPr lang="en-US" sz="28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homeostasis which is the maintenance of internal environment within range suitable for cell activities</a:t>
            </a:r>
            <a:r>
              <a:rPr lang="en-US" sz="2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 Example: Maintenance of blood sugar level by pancreas or balancing the temperature of the body.</a:t>
            </a:r>
            <a:endParaRPr/>
          </a:p>
        </p:txBody>
      </p:sp>
      <p:sp>
        <p:nvSpPr>
          <p:cNvPr id="105" name="Google Shape;105;p7"/>
          <p:cNvSpPr txBox="1"/>
          <p:nvPr/>
        </p:nvSpPr>
        <p:spPr>
          <a:xfrm>
            <a:off x="8915400" y="5003800"/>
            <a:ext cx="2925762" cy="13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7450" y="3248025"/>
            <a:ext cx="6280148" cy="315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8"/>
          <p:cNvSpPr txBox="1">
            <a:spLocks noGrp="1"/>
          </p:cNvSpPr>
          <p:nvPr>
            <p:ph type="title"/>
          </p:nvPr>
        </p:nvSpPr>
        <p:spPr>
          <a:xfrm>
            <a:off x="2209800" y="296862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0B4C8"/>
              </a:buClr>
              <a:buSzPts val="4900"/>
              <a:buFont typeface="Calibri"/>
              <a:buNone/>
            </a:pPr>
            <a:r>
              <a:rPr lang="en-US" sz="4900" b="0" i="0" u="none" strike="noStrike" cap="none">
                <a:solidFill>
                  <a:srgbClr val="50B4C8"/>
                </a:solidFill>
                <a:latin typeface="Calibri"/>
                <a:ea typeface="Calibri"/>
                <a:cs typeface="Calibri"/>
                <a:sym typeface="Calibri"/>
              </a:rPr>
              <a:t>Control of Glucose Metabolism</a:t>
            </a:r>
            <a:endParaRPr/>
          </a:p>
        </p:txBody>
      </p:sp>
      <p:sp>
        <p:nvSpPr>
          <p:cNvPr id="112" name="Google Shape;112;p8"/>
          <p:cNvSpPr txBox="1"/>
          <p:nvPr/>
        </p:nvSpPr>
        <p:spPr>
          <a:xfrm>
            <a:off x="8764587" y="5876925"/>
            <a:ext cx="2925762" cy="13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8" descr="PDF] Transcriptional control of dietary sugar metabolism and 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55875" y="1439850"/>
            <a:ext cx="6564325" cy="502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976</Words>
  <Application>Microsoft Office PowerPoint</Application>
  <PresentationFormat>Widescreen</PresentationFormat>
  <Paragraphs>202</Paragraphs>
  <Slides>34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Noto Sans Symbols</vt:lpstr>
      <vt:lpstr>Arial</vt:lpstr>
      <vt:lpstr>Calibri</vt:lpstr>
      <vt:lpstr>Comic Sans MS</vt:lpstr>
      <vt:lpstr>Simple Dark</vt:lpstr>
      <vt:lpstr>PowerPoint Presentation</vt:lpstr>
      <vt:lpstr>Concepts &amp; Methods in Biology 1</vt:lpstr>
      <vt:lpstr>Why Study Biology?</vt:lpstr>
      <vt:lpstr>Why Study Biology?</vt:lpstr>
      <vt:lpstr>What Is Life?</vt:lpstr>
      <vt:lpstr>What Is Life?</vt:lpstr>
      <vt:lpstr>What Is Life? (cont.) </vt:lpstr>
      <vt:lpstr>What Is Life? (cont.) </vt:lpstr>
      <vt:lpstr>Control of Glucose Metabolism</vt:lpstr>
      <vt:lpstr>PowerPoint Presentation</vt:lpstr>
      <vt:lpstr>Molecules of Life</vt:lpstr>
      <vt:lpstr>DNA (Deoxyribonucleic acid)</vt:lpstr>
      <vt:lpstr>Functions of DNA</vt:lpstr>
      <vt:lpstr>Basic Unit of Life - The Cell</vt:lpstr>
      <vt:lpstr>Basic Unit of Life - The Cell</vt:lpstr>
      <vt:lpstr>Higher Levels of Organization</vt:lpstr>
      <vt:lpstr>Interdependencies Among Organisms</vt:lpstr>
      <vt:lpstr>Energy Flow  </vt:lpstr>
      <vt:lpstr>PowerPoint Presentation</vt:lpstr>
      <vt:lpstr>Scientific Names</vt:lpstr>
      <vt:lpstr>Scientific Names (cont.)</vt:lpstr>
      <vt:lpstr>Taxonomy</vt:lpstr>
      <vt:lpstr>Even Larger than Kingdoms</vt:lpstr>
      <vt:lpstr>Eukaryotic and Prokaryotic Kingdoms</vt:lpstr>
      <vt:lpstr>PowerPoint Presentation</vt:lpstr>
      <vt:lpstr>Protistans  </vt:lpstr>
      <vt:lpstr>Fungi</vt:lpstr>
      <vt:lpstr>Plants</vt:lpstr>
      <vt:lpstr>Animals</vt:lpstr>
      <vt:lpstr>Few Key terms!</vt:lpstr>
      <vt:lpstr>PowerPoint Presentation</vt:lpstr>
      <vt:lpstr>Artificial Selection</vt:lpstr>
      <vt:lpstr>Antibiotic Resistance! Another common example of Natural selection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Christine Evers</dc:creator>
  <cp:lastModifiedBy>Microsoft account</cp:lastModifiedBy>
  <cp:revision>6</cp:revision>
  <dcterms:created xsi:type="dcterms:W3CDTF">2001-01-09T09:54:57Z</dcterms:created>
  <dcterms:modified xsi:type="dcterms:W3CDTF">2023-01-21T08:28:43Z</dcterms:modified>
</cp:coreProperties>
</file>